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301" r:id="rId2"/>
    <p:sldId id="297" r:id="rId3"/>
    <p:sldId id="298" r:id="rId4"/>
    <p:sldId id="299" r:id="rId5"/>
    <p:sldId id="304" r:id="rId6"/>
    <p:sldId id="300" r:id="rId7"/>
    <p:sldId id="302" r:id="rId8"/>
    <p:sldId id="305" r:id="rId9"/>
    <p:sldId id="303" r:id="rId10"/>
    <p:sldId id="309" r:id="rId11"/>
    <p:sldId id="306" r:id="rId12"/>
    <p:sldId id="308" r:id="rId13"/>
    <p:sldId id="311" r:id="rId14"/>
    <p:sldId id="312" r:id="rId15"/>
    <p:sldId id="307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2AD9923C-CA60-4CD8-AF5C-EFBAA69B3206}">
          <p14:sldIdLst>
            <p14:sldId id="301"/>
            <p14:sldId id="297"/>
            <p14:sldId id="298"/>
            <p14:sldId id="299"/>
            <p14:sldId id="304"/>
            <p14:sldId id="300"/>
            <p14:sldId id="302"/>
            <p14:sldId id="305"/>
            <p14:sldId id="303"/>
            <p14:sldId id="309"/>
            <p14:sldId id="306"/>
            <p14:sldId id="308"/>
            <p14:sldId id="311"/>
            <p14:sldId id="312"/>
            <p14:sldId id="307"/>
          </p14:sldIdLst>
        </p14:section>
        <p14:section name="未命名的章節" id="{6A0C6CBC-1BD5-478C-A76C-3D33BF576157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3992" autoAdjust="0"/>
  </p:normalViewPr>
  <p:slideViewPr>
    <p:cSldViewPr snapToGrid="0">
      <p:cViewPr varScale="1">
        <p:scale>
          <a:sx n="68" d="100"/>
          <a:sy n="68" d="100"/>
        </p:scale>
        <p:origin x="100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C1A601-5E64-4A50-8568-D8DBE9C08AC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0BADF8-E935-41CE-BE71-043F8E44CB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91783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B1BB0E-B1BB-4884-9E68-B9BC0792B3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511DE44-0B29-4816-BBA3-F5FAB0929E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9902023-FB23-405E-8172-193EAA49F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E13822-5412-4C84-BBB2-52949EF03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BAA9F0-F7B0-49E2-B5AA-4D1B2986C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3497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7C6DB8-BEF1-448D-8AA9-BDA84178D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F67FF33-1C5F-437A-9F91-D58636889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E40D9CD-9D30-4183-B470-73110F915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8A61A0D-4735-401C-867C-04D9189FE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75BFC4-346B-4F75-ACAF-97D4F7CEF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8345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37F85DC-D578-4B53-B57E-395900BD8E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AB437E0-CE70-4A66-9E5A-F240E0EDD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D371390-80D1-4FCA-934B-8BF9D5AF2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682D92E-35FB-4B01-849D-880B333E8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40E9037-D908-4922-96E7-0602F8B92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9340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136601-E4C7-4917-9451-429D3294F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9B9555-6BF8-4E88-B729-D13B9A7B9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90D4391-AAC7-4673-AA76-910DE8ED6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4995A6E-8E69-40C6-AA68-48607A3D4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57556A-110F-4220-9582-70F1AF8BD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6376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47194E-B1D1-4C90-A0F9-D7EE07A08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70A8670-1F38-4AB3-BFE7-099AA6CBB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8D0CF61-216D-494D-BF3C-DE306FB4C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EB0730C-EB49-4024-9E62-38CF448FE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46F9D28-9700-43D2-AB81-FCF105563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64027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6D2562-D8E5-4C03-ABB1-07A082508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ABF1D9-2C81-4650-B814-3A36ED4CC9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2DD81B2-AC20-42FB-B407-EC21868430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9F5A75B-AD42-44C2-BE41-794D8072B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47CE6AB-AF5B-48E6-A60E-EC5947956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662592B-ABEC-4875-9E29-C3FCB2E6B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2855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6D51D0-0801-434B-B3A1-59026682A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F13E773-58B3-4B00-AEE1-CB74B72EF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AD50D4C-FDE7-433C-80FA-080E353B6A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B01837E-AA03-4D92-891F-64B42F64C4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B980D66-BE96-4387-88F8-4DE7678C6E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76330641-7B03-4DEB-8212-5776D1542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30A8B91-DFA8-46C1-85D9-C45AFF4B1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2E3AFBB-97ED-4D7C-87AB-8E74AAA1E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0927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A12BAE-E5BB-4E7C-AFA2-66F0D579D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823E3A6-42A3-4F71-AD95-273673B58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1567D1C-4D54-439F-8FC3-FE51C070D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A531B24-EC8C-405E-AB3B-2D87E9E2A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817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7FA211B-4D6A-44E0-AD56-422D79EED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A07B271-973C-442F-8EF5-C7F643D4B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36AC049-3EA1-47E9-9E2A-3B1B9E90A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8565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D07FFF-949A-4564-9556-13956EC05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C980661-DBEB-4E5E-A5A6-955868751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30D8D5C-6E13-4BD6-9739-6113B80E5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5FF84F1-800B-420E-B4E6-4A89AF1BF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2ECA786-FEA6-4E70-907E-BF5728967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E8890D2-756A-47EA-9D6B-8BB0B6D07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9250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2E1BD4-B805-428C-8685-6DC219478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86D18A5-16D2-4037-B0C6-C6EF329FE4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0860290-160B-4622-B251-512C1660AA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155051A-A6E8-49D9-BB22-D4210CC5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BAD07C6-3352-4416-92D0-5EE149DB0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FCCA651-31C4-4615-8283-DB5A690B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4426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8D50398-48DB-4A54-B15B-ACD3307FF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15F036F-7EF0-4D00-AD7B-9A4C8FAF8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D49EF95-1AD3-4912-8D67-728C463997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8B8C4-8B6C-4F35-A9EC-49AF7BC608E8}" type="datetimeFigureOut">
              <a:rPr lang="zh-TW" altLang="en-US" smtClean="0"/>
              <a:t>2021/4/30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97896F-6B57-453E-95BF-A39060C14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E53FD9-5B82-4D0A-A159-C12A68B47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3F073-0026-4201-B3E9-B12F4DA72CC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1655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facebook.com/%E9%A4%8A%E8%81%B2%E5%A0%82%E7%A7%91%E6%8A%80-779961655447214/" TargetMode="External"/><Relationship Id="rId5" Type="http://schemas.openxmlformats.org/officeDocument/2006/relationships/hyperlink" Target="https://www.youtube.com/channel/UCmDc3tKSyBSYxPnci35Jy-Q" TargetMode="External"/><Relationship Id="rId4" Type="http://schemas.openxmlformats.org/officeDocument/2006/relationships/hyperlink" Target="http://www.youngtone.com.tw/New/YS100.html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acebook.com/DIMTONtw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095D5860-2BB7-4BD4-9702-B338666D6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214" y="383564"/>
            <a:ext cx="5310378" cy="2459482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D6643333-2995-44E0-B759-0C2F631A6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666" y="3429000"/>
            <a:ext cx="2900746" cy="2255412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2CDC27D-9151-4980-972C-9A6C39944273}"/>
              </a:ext>
            </a:extLst>
          </p:cNvPr>
          <p:cNvSpPr txBox="1"/>
          <p:nvPr/>
        </p:nvSpPr>
        <p:spPr>
          <a:xfrm>
            <a:off x="3062890" y="3038364"/>
            <a:ext cx="31133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IMG_00024</a:t>
            </a:r>
            <a:r>
              <a:rPr lang="zh-TW" altLang="en-US" dirty="0"/>
              <a:t>  你照片自行剪裁  </a:t>
            </a:r>
            <a:endParaRPr lang="en-US" altLang="zh-TW" dirty="0"/>
          </a:p>
          <a:p>
            <a:r>
              <a:rPr lang="zh-TW" altLang="en-US" dirty="0"/>
              <a:t>                   照片不用加 </a:t>
            </a:r>
            <a:r>
              <a:rPr lang="en-US" altLang="zh-TW" dirty="0"/>
              <a:t>Logo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CB711565-6F4F-4487-8A00-46C591F20DC7}"/>
              </a:ext>
            </a:extLst>
          </p:cNvPr>
          <p:cNvSpPr txBox="1"/>
          <p:nvPr/>
        </p:nvSpPr>
        <p:spPr>
          <a:xfrm>
            <a:off x="5178287" y="3538330"/>
            <a:ext cx="377539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手機藍牙 無線麥克風擴音音箱來了</a:t>
            </a:r>
            <a:r>
              <a:rPr lang="en-US" altLang="zh-TW" dirty="0"/>
              <a:t>!</a:t>
            </a:r>
          </a:p>
          <a:p>
            <a:r>
              <a:rPr lang="zh-TW" altLang="en-US" dirty="0"/>
              <a:t>台灣開發設計製造 </a:t>
            </a:r>
            <a:r>
              <a:rPr lang="en-US" altLang="zh-TW" dirty="0"/>
              <a:t>YS-250 </a:t>
            </a:r>
            <a:r>
              <a:rPr lang="zh-TW" altLang="en-US" dirty="0"/>
              <a:t>首發上市</a:t>
            </a:r>
            <a:endParaRPr lang="en-US" altLang="zh-TW" dirty="0"/>
          </a:p>
          <a:p>
            <a:r>
              <a:rPr lang="en-US" altLang="zh-TW" dirty="0"/>
              <a:t>(</a:t>
            </a:r>
            <a:r>
              <a:rPr lang="zh-TW" altLang="en-US" dirty="0"/>
              <a:t>兼容現有二代麥克風</a:t>
            </a:r>
            <a:r>
              <a:rPr lang="en-US" altLang="zh-TW" dirty="0"/>
              <a:t>)</a:t>
            </a:r>
          </a:p>
          <a:p>
            <a:pPr algn="l"/>
            <a:endParaRPr lang="en-US" altLang="zh-TW" b="0" i="0" dirty="0">
              <a:solidFill>
                <a:srgbClr val="999999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b="0" i="0" dirty="0">
                <a:solidFill>
                  <a:srgbClr val="999999"/>
                </a:solidFill>
                <a:effectLst/>
                <a:latin typeface="Arial" panose="020B0604020202020204" pitchFamily="34" charset="0"/>
              </a:rPr>
              <a:t>最新產品介紹與規格，請點擊</a:t>
            </a:r>
            <a:b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</a:br>
            <a:r>
              <a:rPr lang="zh-TW" altLang="en-US" b="0" i="0" u="none" strike="noStrike" dirty="0">
                <a:solidFill>
                  <a:srgbClr val="0088CC"/>
                </a:solidFill>
                <a:effectLst/>
                <a:latin typeface="Arial" panose="020B0604020202020204" pitchFamily="34" charset="0"/>
                <a:hlinkClick r:id="rId4"/>
              </a:rPr>
              <a:t>產品介紹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 或 </a:t>
            </a:r>
            <a:r>
              <a:rPr lang="en-US" altLang="zh-TW" b="0" i="0" u="none" strike="noStrike" dirty="0" err="1">
                <a:solidFill>
                  <a:srgbClr val="0088CC"/>
                </a:solidFill>
                <a:effectLst/>
                <a:latin typeface="Arial" panose="020B0604020202020204" pitchFamily="34" charset="0"/>
                <a:hlinkClick r:id="rId5"/>
              </a:rPr>
              <a:t>Youtube</a:t>
            </a:r>
            <a:r>
              <a:rPr lang="en-US" altLang="zh-TW" b="0" i="0" u="none" strike="noStrike" dirty="0">
                <a:solidFill>
                  <a:srgbClr val="0088CC"/>
                </a:solidFill>
                <a:effectLst/>
                <a:latin typeface="Arial" panose="020B0604020202020204" pitchFamily="34" charset="0"/>
                <a:hlinkClick r:id="rId5"/>
              </a:rPr>
              <a:t> </a:t>
            </a:r>
            <a:r>
              <a:rPr lang="zh-TW" altLang="en-US" b="0" i="0" u="none" strike="noStrike" dirty="0">
                <a:solidFill>
                  <a:srgbClr val="0088CC"/>
                </a:solidFill>
                <a:effectLst/>
                <a:latin typeface="Arial" panose="020B0604020202020204" pitchFamily="34" charset="0"/>
                <a:hlinkClick r:id="rId5"/>
              </a:rPr>
              <a:t>頻道</a:t>
            </a:r>
            <a:endParaRPr lang="zh-TW" altLang="en-US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臉書 </a:t>
            </a:r>
            <a:r>
              <a:rPr lang="en-US" altLang="zh-TW" b="0" i="0" u="none" strike="noStrike" dirty="0">
                <a:solidFill>
                  <a:srgbClr val="0088CC"/>
                </a:solidFill>
                <a:effectLst/>
                <a:latin typeface="Arial" panose="020B0604020202020204" pitchFamily="34" charset="0"/>
                <a:hlinkClick r:id="rId6"/>
              </a:rPr>
              <a:t>FB</a:t>
            </a:r>
            <a:r>
              <a:rPr lang="zh-TW" altLang="en-US" b="0" i="0" u="none" strike="noStrike" dirty="0">
                <a:solidFill>
                  <a:srgbClr val="0088CC"/>
                </a:solidFill>
                <a:effectLst/>
                <a:latin typeface="Arial" panose="020B0604020202020204" pitchFamily="34" charset="0"/>
                <a:hlinkClick r:id="rId6"/>
              </a:rPr>
              <a:t>粉絲團</a:t>
            </a:r>
            <a:endParaRPr lang="zh-TW" altLang="en-US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endParaRPr lang="en-US" altLang="zh-TW" dirty="0"/>
          </a:p>
          <a:p>
            <a:endParaRPr lang="zh-TW" altLang="en-US" dirty="0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4E0C7ED3-605A-455A-8B45-B02EFD054DB0}"/>
              </a:ext>
            </a:extLst>
          </p:cNvPr>
          <p:cNvCxnSpPr>
            <a:cxnSpLocks/>
          </p:cNvCxnSpPr>
          <p:nvPr/>
        </p:nvCxnSpPr>
        <p:spPr>
          <a:xfrm flipH="1">
            <a:off x="6271592" y="4422913"/>
            <a:ext cx="2435086" cy="596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>
            <a:extLst>
              <a:ext uri="{FF2B5EF4-FFF2-40B4-BE49-F238E27FC236}">
                <a16:creationId xmlns:a16="http://schemas.microsoft.com/office/drawing/2014/main" id="{E28CA098-2403-40F7-A83A-100B7BD51650}"/>
              </a:ext>
            </a:extLst>
          </p:cNvPr>
          <p:cNvCxnSpPr>
            <a:cxnSpLocks/>
            <a:stCxn id="8" idx="3"/>
          </p:cNvCxnSpPr>
          <p:nvPr/>
        </p:nvCxnSpPr>
        <p:spPr>
          <a:xfrm flipH="1">
            <a:off x="7552274" y="4830992"/>
            <a:ext cx="1401406" cy="133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3D03D8AF-3D8B-4C2C-938F-6956F359172E}"/>
              </a:ext>
            </a:extLst>
          </p:cNvPr>
          <p:cNvSpPr txBox="1"/>
          <p:nvPr/>
        </p:nvSpPr>
        <p:spPr>
          <a:xfrm>
            <a:off x="8706678" y="4257621"/>
            <a:ext cx="2543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指向我們的 </a:t>
            </a:r>
            <a:r>
              <a:rPr lang="en-US" altLang="zh-TW" dirty="0"/>
              <a:t>YS-250 </a:t>
            </a:r>
            <a:r>
              <a:rPr lang="zh-TW" altLang="en-US" dirty="0"/>
              <a:t>網址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5377E7F6-B113-4C1B-A739-C4D251F32FEF}"/>
              </a:ext>
            </a:extLst>
          </p:cNvPr>
          <p:cNvSpPr txBox="1"/>
          <p:nvPr/>
        </p:nvSpPr>
        <p:spPr>
          <a:xfrm>
            <a:off x="8908572" y="4601348"/>
            <a:ext cx="3142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指向我們的 </a:t>
            </a:r>
            <a:r>
              <a:rPr lang="en-US" altLang="zh-TW" dirty="0" err="1"/>
              <a:t>Youtube</a:t>
            </a:r>
            <a:r>
              <a:rPr lang="zh-TW" altLang="en-US" dirty="0"/>
              <a:t>教學</a:t>
            </a:r>
            <a:r>
              <a:rPr lang="en-US" altLang="zh-TW" dirty="0"/>
              <a:t> </a:t>
            </a:r>
            <a:r>
              <a:rPr lang="zh-TW" altLang="en-US" dirty="0"/>
              <a:t>網址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1BBEF2F-F65F-4496-A246-5772508747BB}"/>
              </a:ext>
            </a:extLst>
          </p:cNvPr>
          <p:cNvSpPr txBox="1"/>
          <p:nvPr/>
        </p:nvSpPr>
        <p:spPr>
          <a:xfrm>
            <a:off x="961214" y="299219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改成</a:t>
            </a:r>
          </a:p>
        </p:txBody>
      </p:sp>
    </p:spTree>
    <p:extLst>
      <p:ext uri="{BB962C8B-B14F-4D97-AF65-F5344CB8AC3E}">
        <p14:creationId xmlns:p14="http://schemas.microsoft.com/office/powerpoint/2010/main" val="1235624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62BADDC3-50C6-4051-A6C4-F3D8E4A11E45}"/>
              </a:ext>
            </a:extLst>
          </p:cNvPr>
          <p:cNvSpPr txBox="1"/>
          <p:nvPr/>
        </p:nvSpPr>
        <p:spPr>
          <a:xfrm>
            <a:off x="1590261" y="894522"/>
            <a:ext cx="380668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 i="0" dirty="0">
                <a:solidFill>
                  <a:srgbClr val="0068B7"/>
                </a:solidFill>
                <a:effectLst/>
                <a:latin typeface="Arial" panose="020B0604020202020204" pitchFamily="34" charset="0"/>
              </a:rPr>
              <a:t>YS-250 </a:t>
            </a:r>
            <a:r>
              <a:rPr lang="zh-TW" altLang="en-US" b="1" i="0" dirty="0">
                <a:solidFill>
                  <a:srgbClr val="0068B7"/>
                </a:solidFill>
                <a:effectLst/>
                <a:latin typeface="Arial" panose="020B0604020202020204" pitchFamily="34" charset="0"/>
              </a:rPr>
              <a:t>數位無線擴音音箱</a:t>
            </a:r>
            <a:r>
              <a:rPr lang="en-US" altLang="zh-TW" dirty="0"/>
              <a:t>Page </a:t>
            </a:r>
            <a:r>
              <a:rPr lang="zh-TW" altLang="en-US" dirty="0"/>
              <a:t>上</a:t>
            </a:r>
            <a:endParaRPr lang="en-US" altLang="zh-TW" dirty="0"/>
          </a:p>
          <a:p>
            <a:r>
              <a:rPr lang="zh-TW" altLang="en-US" dirty="0"/>
              <a:t>原產品規格去掉  幫我換</a:t>
            </a:r>
            <a:endParaRPr lang="en-US" altLang="zh-TW" dirty="0"/>
          </a:p>
          <a:p>
            <a:endParaRPr lang="en-US" altLang="zh-TW" dirty="0"/>
          </a:p>
          <a:p>
            <a:r>
              <a:rPr lang="zh-TW" altLang="en-US" dirty="0"/>
              <a:t>* </a:t>
            </a:r>
            <a:r>
              <a:rPr lang="en-US" altLang="zh-TW" dirty="0"/>
              <a:t>YS-250 </a:t>
            </a:r>
            <a:r>
              <a:rPr lang="zh-TW" altLang="en-US" dirty="0"/>
              <a:t>專業版</a:t>
            </a:r>
            <a:endParaRPr lang="en-US" altLang="zh-TW" dirty="0"/>
          </a:p>
          <a:p>
            <a:r>
              <a:rPr lang="zh-TW" altLang="en-US" dirty="0"/>
              <a:t>提供有線麥克風 無線擴音雙通道 皆可單獨或混音使用 </a:t>
            </a:r>
            <a:endParaRPr lang="en-US" altLang="zh-TW" dirty="0"/>
          </a:p>
          <a:p>
            <a:r>
              <a:rPr lang="zh-TW" altLang="en-US" dirty="0"/>
              <a:t>預計 </a:t>
            </a:r>
            <a:r>
              <a:rPr lang="en-US" altLang="zh-TW" dirty="0"/>
              <a:t>2021 </a:t>
            </a:r>
            <a:r>
              <a:rPr lang="zh-TW" altLang="en-US" dirty="0"/>
              <a:t>下半年上市推出</a:t>
            </a:r>
          </a:p>
        </p:txBody>
      </p:sp>
    </p:spTree>
    <p:extLst>
      <p:ext uri="{BB962C8B-B14F-4D97-AF65-F5344CB8AC3E}">
        <p14:creationId xmlns:p14="http://schemas.microsoft.com/office/powerpoint/2010/main" val="956566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FC43192F-5131-4379-89D1-10C8E3F9B79A}"/>
              </a:ext>
            </a:extLst>
          </p:cNvPr>
          <p:cNvSpPr txBox="1"/>
          <p:nvPr/>
        </p:nvSpPr>
        <p:spPr>
          <a:xfrm>
            <a:off x="832401" y="424867"/>
            <a:ext cx="425643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i="0" dirty="0">
                <a:effectLst/>
                <a:latin typeface="Arial" panose="020B0604020202020204" pitchFamily="34" charset="0"/>
              </a:rPr>
              <a:t>客戶服務</a:t>
            </a:r>
            <a:endParaRPr lang="en-US" altLang="zh-TW" b="1" i="0" dirty="0">
              <a:effectLst/>
              <a:latin typeface="Arial" panose="020B0604020202020204" pitchFamily="34" charset="0"/>
            </a:endParaRPr>
          </a:p>
          <a:p>
            <a:pPr marL="357188"/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麥克風升級 </a:t>
            </a:r>
            <a:r>
              <a:rPr lang="en-US" altLang="zh-TW" b="1" dirty="0">
                <a:latin typeface="PMingLiU" panose="02020500000000000000" pitchFamily="18" charset="-120"/>
                <a:ea typeface="PMingLiU" panose="02020500000000000000" pitchFamily="18" charset="-120"/>
              </a:rPr>
              <a:t>(</a:t>
            </a:r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搭配無線擴音音箱</a:t>
            </a:r>
            <a:r>
              <a:rPr lang="en-US" altLang="zh-TW" b="1" dirty="0">
                <a:latin typeface="PMingLiU" panose="02020500000000000000" pitchFamily="18" charset="-120"/>
                <a:ea typeface="PMingLiU" panose="02020500000000000000" pitchFamily="18" charset="-120"/>
              </a:rPr>
              <a:t>)</a:t>
            </a:r>
            <a:endParaRPr lang="en-US" altLang="zh-TW" b="1" i="0" dirty="0">
              <a:effectLst/>
              <a:latin typeface="Arial" panose="020B0604020202020204" pitchFamily="34" charset="0"/>
            </a:endParaRPr>
          </a:p>
          <a:p>
            <a:pPr marL="357188"/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產品報固與維修</a:t>
            </a:r>
            <a:endParaRPr lang="en-US" altLang="zh-TW" b="1" i="0" dirty="0">
              <a:effectLst/>
              <a:latin typeface="Arial" panose="020B0604020202020204" pitchFamily="34" charset="0"/>
            </a:endParaRPr>
          </a:p>
          <a:p>
            <a:pPr marL="357188"/>
            <a:r>
              <a:rPr lang="zh-TW" altLang="en-US" b="1" i="0" dirty="0">
                <a:effectLst/>
                <a:latin typeface="Arial" panose="020B0604020202020204" pitchFamily="34" charset="0"/>
              </a:rPr>
              <a:t>技術支援</a:t>
            </a:r>
            <a:endParaRPr lang="zh-TW" altLang="en-US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21DE693-5906-4566-A434-9AEA472E7922}"/>
              </a:ext>
            </a:extLst>
          </p:cNvPr>
          <p:cNvSpPr txBox="1"/>
          <p:nvPr/>
        </p:nvSpPr>
        <p:spPr>
          <a:xfrm>
            <a:off x="653497" y="2073101"/>
            <a:ext cx="920611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PMingLiU" panose="02020500000000000000" pitchFamily="18" charset="-120"/>
              <a:buNone/>
            </a:pPr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產品報固與維修</a:t>
            </a:r>
            <a:endParaRPr lang="en-US" altLang="zh-TW" sz="1800" b="1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pPr>
              <a:buFont typeface="PMingLiU" panose="02020500000000000000" pitchFamily="18" charset="-120"/>
              <a:buNone/>
            </a:pP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1.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 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產品報固 </a:t>
            </a: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: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 期限會註明於隨貨說明</a:t>
            </a: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/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保證書中；若未註明日期 需提示購買來源</a:t>
            </a: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/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日期 亦享有 </a:t>
            </a: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1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年有限保固。保固期不適用於配件。</a:t>
            </a:r>
          </a:p>
          <a:p>
            <a:pPr>
              <a:buFont typeface="PMingLiU" panose="02020500000000000000" pitchFamily="18" charset="-120"/>
              <a:buNone/>
            </a:pP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2.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 產品完整 </a:t>
            </a: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: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 如自行拆解更換任何原廠配件將導致保固失效。</a:t>
            </a:r>
            <a:endParaRPr lang="en-US" altLang="zh-TW" sz="1800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3.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產品異常 </a:t>
            </a:r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: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 客戶覺得產品異常時，可先以電話</a:t>
            </a:r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, Line , FB 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與公司人員洽詢 是否為使用上問題或可自行解決。若經確定須送修產品時，請依照公司訊息將完整產品寄回。</a:t>
            </a:r>
            <a:endParaRPr lang="en-US" altLang="zh-TW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4.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保固期內容 </a:t>
            </a: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: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 產品在正常使用下保固期內發生故障，養聲堂科技將免費修理或更換產品。養聲堂科技保留以下權利 </a:t>
            </a: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(</a:t>
            </a:r>
            <a:r>
              <a:rPr lang="en-US" altLang="zh-TW" sz="1800" dirty="0" err="1">
                <a:latin typeface="PMingLiU" panose="02020500000000000000" pitchFamily="18" charset="-120"/>
                <a:ea typeface="PMingLiU" panose="02020500000000000000" pitchFamily="18" charset="-120"/>
              </a:rPr>
              <a:t>i</a:t>
            </a: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) 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使用現有零件修理產品，或 </a:t>
            </a:r>
            <a:r>
              <a:rPr lang="en-US" altLang="zh-TW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(ii) 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以相同產品或同價位產品更換故障產品。</a:t>
            </a:r>
            <a:endParaRPr lang="en-US" altLang="zh-TW" sz="1800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5. 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收費 </a:t>
            </a:r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: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 若產品維修需更換零件，養聲堂科技將先提供客戶報價，經同意後再進行維修，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歸還維修完畢之產品所產生的運費則由養聲堂科技負擔。</a:t>
            </a:r>
            <a:endParaRPr lang="en-US" altLang="zh-TW" sz="1800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6.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 檢修 </a:t>
            </a:r>
            <a:r>
              <a:rPr lang="en-US" altLang="zh-TW" dirty="0">
                <a:latin typeface="PMingLiU" panose="02020500000000000000" pitchFamily="18" charset="-120"/>
                <a:ea typeface="PMingLiU" panose="02020500000000000000" pitchFamily="18" charset="-120"/>
              </a:rPr>
              <a:t>: 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若客戶返回之產品，經檢驗功能正常，公司將酌收相關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檢驗費、人工材料費、運費。</a:t>
            </a:r>
            <a:endParaRPr lang="zh-TW" altLang="en-US" dirty="0">
              <a:latin typeface="PMingLiU" panose="02020500000000000000" pitchFamily="18" charset="-120"/>
              <a:ea typeface="PMingLiU" panose="02020500000000000000" pitchFamily="18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70E11C2-7335-4FE9-9796-3DDE5933B726}"/>
              </a:ext>
            </a:extLst>
          </p:cNvPr>
          <p:cNvSpPr txBox="1"/>
          <p:nvPr/>
        </p:nvSpPr>
        <p:spPr>
          <a:xfrm>
            <a:off x="1835868" y="55535"/>
            <a:ext cx="699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增加 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20E881B-0DA3-42CC-BAB9-CE88E1EE27B4}"/>
              </a:ext>
            </a:extLst>
          </p:cNvPr>
          <p:cNvSpPr txBox="1"/>
          <p:nvPr/>
        </p:nvSpPr>
        <p:spPr>
          <a:xfrm>
            <a:off x="4650253" y="655699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可收合 加指標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0FC31FC-12BC-408D-A7A3-741FC7E72C04}"/>
              </a:ext>
            </a:extLst>
          </p:cNvPr>
          <p:cNvSpPr txBox="1"/>
          <p:nvPr/>
        </p:nvSpPr>
        <p:spPr>
          <a:xfrm>
            <a:off x="4650253" y="955781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可收合 加指標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13987B7-0E05-421B-A4B7-DB02A8055325}"/>
              </a:ext>
            </a:extLst>
          </p:cNvPr>
          <p:cNvSpPr txBox="1"/>
          <p:nvPr/>
        </p:nvSpPr>
        <p:spPr>
          <a:xfrm>
            <a:off x="4800599" y="122123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直接展開</a:t>
            </a:r>
          </a:p>
        </p:txBody>
      </p:sp>
    </p:spTree>
    <p:extLst>
      <p:ext uri="{BB962C8B-B14F-4D97-AF65-F5344CB8AC3E}">
        <p14:creationId xmlns:p14="http://schemas.microsoft.com/office/powerpoint/2010/main" val="3376805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40AF17FD-7A91-406C-B44F-C29B4AA6B489}"/>
              </a:ext>
            </a:extLst>
          </p:cNvPr>
          <p:cNvSpPr txBox="1"/>
          <p:nvPr/>
        </p:nvSpPr>
        <p:spPr>
          <a:xfrm>
            <a:off x="187960" y="0"/>
            <a:ext cx="1181608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二代麥克風升級說明 </a:t>
            </a:r>
            <a:r>
              <a:rPr lang="en-US" altLang="zh-TW" b="0" dirty="0">
                <a:latin typeface="PMingLiU" panose="02020500000000000000" pitchFamily="18" charset="-120"/>
                <a:ea typeface="PMingLiU" panose="02020500000000000000" pitchFamily="18" charset="-120"/>
              </a:rPr>
              <a:t>(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手持麥克風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/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頸掛麥克風 </a:t>
            </a:r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搭配無線擴音音箱</a:t>
            </a:r>
            <a:r>
              <a:rPr lang="en-US" altLang="zh-TW" b="0" dirty="0">
                <a:latin typeface="PMingLiU" panose="02020500000000000000" pitchFamily="18" charset="-120"/>
                <a:ea typeface="PMingLiU" panose="02020500000000000000" pitchFamily="18" charset="-120"/>
              </a:rPr>
              <a:t>)</a:t>
            </a:r>
            <a:endParaRPr lang="zh-TW" altLang="en-US" b="0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*麥克風升級主要是您欲使用已有的麥克風而單獨添購無線擴音音箱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(YS-250)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，須先參考下列</a:t>
            </a:r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升級程序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，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搭配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音箱時方能有較好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的效果。無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擴音音箱需求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者沒有升級您麥克風的必要。</a:t>
            </a:r>
            <a:endParaRPr lang="zh-TW" altLang="en-US" b="0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配合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2021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年二代麥克風系列新成員 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YS-250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智慧無線擴音音箱，公司必須對二代麥克風做升級，麥克風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與無線音箱搭配時方有較好的效果，升級內容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說明如下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:</a:t>
            </a:r>
            <a:endParaRPr lang="zh-TW" altLang="en-US" b="0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1.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何謂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b="1" dirty="0">
                <a:latin typeface="Arial" panose="020B0604020202020204" pitchFamily="34" charset="0"/>
                <a:ea typeface="PMingLiU" panose="02020500000000000000" pitchFamily="18" charset="-120"/>
              </a:rPr>
              <a:t>“</a:t>
            </a:r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二代</a:t>
            </a:r>
            <a:r>
              <a:rPr lang="en-US" altLang="zh-TW" b="1" dirty="0">
                <a:latin typeface="Arial" panose="020B0604020202020204" pitchFamily="34" charset="0"/>
                <a:ea typeface="PMingLiU" panose="02020500000000000000" pitchFamily="18" charset="-120"/>
              </a:rPr>
              <a:t>” 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: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公司的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“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二代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”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是代表無線技術與架構的區別，二代系列的可以選擇手機藍牙或是使用養聲堂無線麥克風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(YS-100, YS-150)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作為發射端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(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音源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)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，皆能與接收主機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(YS-200) ,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智慧無線擴音音箱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(YS-250)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等接收端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(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擴音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)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產品配對連結使用。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</a:p>
          <a:p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2. </a:t>
            </a:r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麥克風收音</a:t>
            </a:r>
            <a:r>
              <a:rPr lang="zh-TW" altLang="en-US" b="1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: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麥克風擴音時還需做到避免現場的喇叭回授，過去我們除軟體設計外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使指向麥克風以物理方式排除環境噪音對麥克風的影響。經研發達到更好的收音效果與品質，此次升級改採全指向麥克風，收音距離範圍較廣，依舊可以避開現場的喇叭回授。使用上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建議還是靠近嘴巴收音效果更佳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</a:p>
          <a:p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3. </a:t>
            </a:r>
            <a:r>
              <a:rPr lang="zh-TW" altLang="en-US" b="1" dirty="0">
                <a:latin typeface="Arial" panose="020B0604020202020204" pitchFamily="34" charset="0"/>
                <a:ea typeface="PMingLiU" panose="02020500000000000000" pitchFamily="18" charset="-120"/>
              </a:rPr>
              <a:t>匹配</a:t>
            </a:r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擴音音箱的設計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：無線麥克風的設計，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隨接收端與環境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需求不同，需特別設計逐一調整。為配合擴音音箱使用，麥克風部分也須增加功能 同時升級才有更好的效果</a:t>
            </a:r>
            <a:endParaRPr lang="zh-TW" altLang="en-US" b="0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4. </a:t>
            </a:r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其他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: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狀態指示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LED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燈顯示方式修改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, 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其他問題修正</a:t>
            </a:r>
            <a:endParaRPr lang="zh-TW" altLang="en-US" b="0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5.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隨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智慧無線擴音音箱</a:t>
            </a:r>
            <a:r>
              <a:rPr lang="en-US" altLang="zh-TW" dirty="0">
                <a:latin typeface="Arial" panose="020B0604020202020204" pitchFamily="34" charset="0"/>
                <a:ea typeface="PMingLiU" panose="02020500000000000000" pitchFamily="18" charset="-120"/>
              </a:rPr>
              <a:t>(YS-250) 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上市，所有新出廠麥克風自動升級，可以任意搭配音頻主機，智慧無線擴音音箱。</a:t>
            </a:r>
            <a:endParaRPr lang="zh-TW" altLang="en-US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endParaRPr lang="zh-TW" altLang="en-US" b="0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二代麥克風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zh-TW" altLang="en-US" b="1" dirty="0">
                <a:latin typeface="PMingLiU" panose="02020500000000000000" pitchFamily="18" charset="-120"/>
                <a:ea typeface="PMingLiU" panose="02020500000000000000" pitchFamily="18" charset="-120"/>
              </a:rPr>
              <a:t>升級程序</a:t>
            </a:r>
            <a:endParaRPr lang="zh-TW" altLang="en-US" b="0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直接與公司聯絡確定無線擴音音箱訂單，並告知需做麥克風升級。</a:t>
            </a:r>
            <a:endParaRPr lang="en-US" altLang="zh-TW" b="0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無論您是如何購買，所有麥克風升級升級與技術的諮詢請洽詢養聲堂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科技，撥電話到</a:t>
            </a:r>
            <a:r>
              <a:rPr lang="en-US" altLang="zh-TW" dirty="0">
                <a:latin typeface="Arial" panose="020B0604020202020204" pitchFamily="34" charset="0"/>
                <a:ea typeface="PMingLiU" panose="02020500000000000000" pitchFamily="18" charset="-120"/>
              </a:rPr>
              <a:t>02-2395-5780(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也可以用官網上的</a:t>
            </a:r>
            <a:r>
              <a:rPr lang="zh-TW" altLang="en-US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dirty="0">
                <a:latin typeface="Arial" panose="020B0604020202020204" pitchFamily="34" charset="0"/>
                <a:ea typeface="PMingLiU" panose="02020500000000000000" pitchFamily="18" charset="-120"/>
              </a:rPr>
              <a:t>Line , FB, email) 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與公司連絡</a:t>
            </a:r>
            <a:endParaRPr lang="zh-TW" altLang="en-US" b="0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首先找出您的二代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麥克風說明書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(</a:t>
            </a: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保證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書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)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 ，確認個人資料後，將您的麥克風包裝妥當 附上個人訊息寄回公司，公司將麥克風升級後連同您採購的無線擴音音箱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(YS-250)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以超商取貨付款方式寄回給您</a:t>
            </a:r>
            <a:r>
              <a:rPr lang="en-US" altLang="zh-TW" b="0" dirty="0">
                <a:latin typeface="PMingLiU" panose="02020500000000000000" pitchFamily="18" charset="-120"/>
                <a:ea typeface="PMingLiU" panose="02020500000000000000" pitchFamily="18" charset="-120"/>
              </a:rPr>
              <a:t>(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運費由公司負擔</a:t>
            </a:r>
            <a:r>
              <a:rPr lang="en-US" altLang="zh-TW" b="0" dirty="0">
                <a:latin typeface="PMingLiU" panose="02020500000000000000" pitchFamily="18" charset="-120"/>
                <a:ea typeface="PMingLiU" panose="02020500000000000000" pitchFamily="18" charset="-120"/>
              </a:rPr>
              <a:t>)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。</a:t>
            </a:r>
            <a:endParaRPr lang="en-US" altLang="zh-TW" b="0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若非搭配無線擴音箱訂單與出貨，運費由客戶負擔</a:t>
            </a:r>
            <a:endParaRPr lang="zh-TW" altLang="en-US" b="0" dirty="0">
              <a:latin typeface="Arial" panose="020B0604020202020204" pitchFamily="34" charset="0"/>
              <a:ea typeface="PMingLiU" panose="02020500000000000000" pitchFamily="18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二代麥克風升級酌收</a:t>
            </a:r>
            <a:r>
              <a:rPr lang="zh-TW" altLang="en-US" sz="1800" dirty="0">
                <a:latin typeface="PMingLiU" panose="02020500000000000000" pitchFamily="18" charset="-120"/>
                <a:ea typeface="PMingLiU" panose="02020500000000000000" pitchFamily="18" charset="-120"/>
              </a:rPr>
              <a:t>人工費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用</a:t>
            </a:r>
            <a:r>
              <a:rPr lang="zh-TW" altLang="en-US" b="0" dirty="0">
                <a:latin typeface="Arial" panose="020B0604020202020204" pitchFamily="34" charset="0"/>
                <a:ea typeface="PMingLiU" panose="02020500000000000000" pitchFamily="18" charset="-120"/>
              </a:rPr>
              <a:t> </a:t>
            </a:r>
            <a:r>
              <a:rPr lang="en-US" altLang="zh-TW" b="0" dirty="0">
                <a:latin typeface="Arial" panose="020B0604020202020204" pitchFamily="34" charset="0"/>
                <a:ea typeface="PMingLiU" panose="02020500000000000000" pitchFamily="18" charset="-120"/>
              </a:rPr>
              <a:t>$100</a:t>
            </a:r>
            <a:endParaRPr lang="en-US" altLang="zh-TW" dirty="0">
              <a:latin typeface="PMingLiU" panose="02020500000000000000" pitchFamily="18" charset="-120"/>
              <a:ea typeface="PMingLiU" panose="02020500000000000000" pitchFamily="18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latin typeface="PMingLiU" panose="02020500000000000000" pitchFamily="18" charset="-120"/>
                <a:ea typeface="PMingLiU" panose="02020500000000000000" pitchFamily="18" charset="-120"/>
              </a:rPr>
              <a:t>若音箱鑑賞</a:t>
            </a:r>
            <a:r>
              <a:rPr lang="zh-TW" altLang="en-US" b="0" dirty="0">
                <a:latin typeface="PMingLiU" panose="02020500000000000000" pitchFamily="18" charset="-120"/>
                <a:ea typeface="PMingLiU" panose="02020500000000000000" pitchFamily="18" charset="-120"/>
              </a:rPr>
              <a:t>期內您對覺得不合適，麥克風升級費用無法退回</a:t>
            </a:r>
            <a:endParaRPr lang="zh-TW" altLang="en-US" b="0" dirty="0">
              <a:latin typeface="Arial" panose="020B0604020202020204" pitchFamily="34" charset="0"/>
              <a:ea typeface="PMingLiU" panose="02020500000000000000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09796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9F8094B7-1275-4B6F-ABC3-070419FE0CD3}"/>
              </a:ext>
            </a:extLst>
          </p:cNvPr>
          <p:cNvSpPr txBox="1"/>
          <p:nvPr/>
        </p:nvSpPr>
        <p:spPr>
          <a:xfrm>
            <a:off x="772768" y="1799344"/>
            <a:ext cx="1016027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b="1" i="0" u="none" strike="noStrike" dirty="0">
                <a:solidFill>
                  <a:srgbClr val="0088CC"/>
                </a:solidFill>
                <a:effectLst/>
                <a:latin typeface="Arial" panose="020B0604020202020204" pitchFamily="34" charset="0"/>
              </a:rPr>
              <a:t>充電器選擇 </a:t>
            </a:r>
            <a:endParaRPr lang="en-US" altLang="zh-TW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我們的產品非常省電、電池容量相較手機電池非常小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功率 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1 W)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。我們麥克風設定的充電電流在 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0.2A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，擴音器在 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0.7A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左右，所有充電使用歐盟標準 </a:t>
            </a:r>
            <a:r>
              <a:rPr lang="en-US" altLang="zh-TW" b="0" i="0" dirty="0" err="1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MicroUSB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 5V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充電、搭配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8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年前淘汰智慧手機充電器都綽綽有餘。亦符合全球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環保需求。 </a:t>
            </a:r>
            <a:endParaRPr lang="en-US" altLang="zh-TW" dirty="0">
              <a:solidFill>
                <a:srgbClr val="777777"/>
              </a:solidFill>
              <a:latin typeface="Arial" panose="020B0604020202020204" pitchFamily="34" charset="0"/>
            </a:endParaRPr>
          </a:p>
          <a:p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自行購買之充電器需留意是有經國家認證 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BSMI 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標章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, 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方能使用。或來電養聲堂公司洽詢。</a:t>
            </a:r>
            <a:endParaRPr lang="zh-TW" altLang="en-US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建議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使用個人多餘的手機充電器搭配產品所附的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Y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型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USB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充電線一次充電兩個設備。但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Y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型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USB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充電線除了本產品充電使用外，禁止移做他用，避免造成不可知的危險。</a:t>
            </a:r>
            <a:endParaRPr lang="en-US" altLang="zh-TW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注意：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1.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部分帶有手機快充的 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Type-C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充電器，輸出不是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USB 5V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，不可以用在麥克風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音箱充電</a:t>
            </a:r>
            <a:endParaRPr lang="en-US" altLang="zh-TW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marL="984250" indent="-358775"/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 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2. 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禁止使用電腦 筆電 教學輔助機的 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USB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充電， 那些 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USB 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是供資料傳輸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, 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長期做為充電使用有可能破壞內部零件</a:t>
            </a:r>
            <a:endParaRPr lang="en-US" altLang="zh-TW" dirty="0">
              <a:solidFill>
                <a:srgbClr val="777777"/>
              </a:solidFill>
              <a:latin typeface="Arial" panose="020B0604020202020204" pitchFamily="34" charset="0"/>
            </a:endParaRPr>
          </a:p>
          <a:p>
            <a:pPr marL="984250" indent="-358775"/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3. 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市面有些延長線或設備延伸的 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USB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孔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, 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也不要使用，其供電品質良莠不齊，作為小設備如 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USB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 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LED 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燈尚可，當 </a:t>
            </a:r>
            <a:r>
              <a:rPr lang="en-US" altLang="zh-TW" dirty="0">
                <a:solidFill>
                  <a:srgbClr val="777777"/>
                </a:solidFill>
                <a:latin typeface="Arial" panose="020B0604020202020204" pitchFamily="34" charset="0"/>
              </a:rPr>
              <a:t>3C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設備充電很可能造成電路損壞</a:t>
            </a:r>
            <a:endParaRPr lang="zh-TW" altLang="en-US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5" name="直線單箭頭接點 4">
            <a:extLst>
              <a:ext uri="{FF2B5EF4-FFF2-40B4-BE49-F238E27FC236}">
                <a16:creationId xmlns:a16="http://schemas.microsoft.com/office/drawing/2014/main" id="{7B278F28-8BC8-45E5-BF54-F42F7A41BAE7}"/>
              </a:ext>
            </a:extLst>
          </p:cNvPr>
          <p:cNvCxnSpPr>
            <a:cxnSpLocks/>
          </p:cNvCxnSpPr>
          <p:nvPr/>
        </p:nvCxnSpPr>
        <p:spPr>
          <a:xfrm flipV="1">
            <a:off x="646043" y="3947419"/>
            <a:ext cx="556592" cy="119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>
            <a:extLst>
              <a:ext uri="{FF2B5EF4-FFF2-40B4-BE49-F238E27FC236}">
                <a16:creationId xmlns:a16="http://schemas.microsoft.com/office/drawing/2014/main" id="{F07AC388-A7C6-49FE-A25A-99FB93BFF6C3}"/>
              </a:ext>
            </a:extLst>
          </p:cNvPr>
          <p:cNvSpPr txBox="1"/>
          <p:nvPr/>
        </p:nvSpPr>
        <p:spPr>
          <a:xfrm>
            <a:off x="248477" y="3947419"/>
            <a:ext cx="7951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加個警示符號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7745180-7FAD-4395-A321-D324C714C471}"/>
              </a:ext>
            </a:extLst>
          </p:cNvPr>
          <p:cNvSpPr txBox="1"/>
          <p:nvPr/>
        </p:nvSpPr>
        <p:spPr>
          <a:xfrm>
            <a:off x="2266122" y="1601784"/>
            <a:ext cx="1276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加 </a:t>
            </a:r>
            <a:r>
              <a:rPr lang="en-US" altLang="zh-TW" dirty="0">
                <a:solidFill>
                  <a:srgbClr val="FF0000"/>
                </a:solidFill>
              </a:rPr>
              <a:t>tag </a:t>
            </a:r>
            <a:r>
              <a:rPr lang="zh-TW" altLang="en-US" dirty="0">
                <a:solidFill>
                  <a:srgbClr val="FF0000"/>
                </a:solidFill>
              </a:rPr>
              <a:t>指標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3F01305-A054-4C11-B669-39BA3383EAD1}"/>
              </a:ext>
            </a:extLst>
          </p:cNvPr>
          <p:cNvSpPr txBox="1"/>
          <p:nvPr/>
        </p:nvSpPr>
        <p:spPr>
          <a:xfrm>
            <a:off x="924339" y="5447937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b="1" i="0" u="none" strike="noStrike">
                <a:solidFill>
                  <a:srgbClr val="0088CC"/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zh-TW" altLang="en-US" dirty="0"/>
              <a:t>什麼是配對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FFA1393-65B5-4686-A852-07324AFEAFF0}"/>
              </a:ext>
            </a:extLst>
          </p:cNvPr>
          <p:cNvSpPr txBox="1"/>
          <p:nvPr/>
        </p:nvSpPr>
        <p:spPr>
          <a:xfrm>
            <a:off x="2448339" y="5307781"/>
            <a:ext cx="1276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加 </a:t>
            </a:r>
            <a:r>
              <a:rPr lang="en-US" altLang="zh-TW" dirty="0">
                <a:solidFill>
                  <a:srgbClr val="FF0000"/>
                </a:solidFill>
              </a:rPr>
              <a:t>tag </a:t>
            </a:r>
            <a:r>
              <a:rPr lang="zh-TW" altLang="en-US" dirty="0">
                <a:solidFill>
                  <a:srgbClr val="FF0000"/>
                </a:solidFill>
              </a:rPr>
              <a:t>指標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580F57BD-4A0A-48F0-9CAD-F64C60C97C6F}"/>
              </a:ext>
            </a:extLst>
          </p:cNvPr>
          <p:cNvSpPr txBox="1"/>
          <p:nvPr/>
        </p:nvSpPr>
        <p:spPr>
          <a:xfrm>
            <a:off x="924339" y="6049542"/>
            <a:ext cx="18089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i="0" u="none" strike="noStrike" dirty="0">
                <a:solidFill>
                  <a:srgbClr val="0088CC"/>
                </a:solidFill>
                <a:effectLst/>
                <a:latin typeface="Arial" panose="020B0604020202020204" pitchFamily="34" charset="0"/>
              </a:rPr>
              <a:t>重量</a:t>
            </a:r>
            <a:endParaRPr lang="zh-TW" altLang="en-US" dirty="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A4A8F09-8944-49A7-B9C0-8CB738B79E12}"/>
              </a:ext>
            </a:extLst>
          </p:cNvPr>
          <p:cNvSpPr txBox="1"/>
          <p:nvPr/>
        </p:nvSpPr>
        <p:spPr>
          <a:xfrm>
            <a:off x="2125173" y="597233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刪掉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31D8D55F-69BF-4872-A8EC-B322DF8CB3E7}"/>
              </a:ext>
            </a:extLst>
          </p:cNvPr>
          <p:cNvSpPr txBox="1"/>
          <p:nvPr/>
        </p:nvSpPr>
        <p:spPr>
          <a:xfrm>
            <a:off x="646042" y="171309"/>
            <a:ext cx="25543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b="1" i="0" u="none" strike="noStrike">
                <a:solidFill>
                  <a:srgbClr val="0088CC"/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zh-TW" altLang="en-US" dirty="0"/>
              <a:t>充電</a:t>
            </a:r>
            <a:r>
              <a:rPr lang="en-US" altLang="zh-TW" dirty="0"/>
              <a:t>/</a:t>
            </a:r>
            <a:r>
              <a:rPr lang="zh-TW" altLang="en-US" dirty="0"/>
              <a:t>電池知識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E39FD624-EBFB-403F-920D-69E476A6DD39}"/>
              </a:ext>
            </a:extLst>
          </p:cNvPr>
          <p:cNvSpPr txBox="1"/>
          <p:nvPr/>
        </p:nvSpPr>
        <p:spPr>
          <a:xfrm>
            <a:off x="3853657" y="171309"/>
            <a:ext cx="51908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這個群組 搬到最上面 才是 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養聲堂產品設計與使用</a:t>
            </a:r>
            <a:endParaRPr lang="en-US" altLang="zh-TW" b="1" i="0" dirty="0">
              <a:solidFill>
                <a:srgbClr val="212529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b="1" i="0" u="none" strike="noStrike" dirty="0">
                <a:solidFill>
                  <a:srgbClr val="0088CC"/>
                </a:solidFill>
                <a:effectLst/>
                <a:latin typeface="Arial" panose="020B0604020202020204" pitchFamily="34" charset="0"/>
              </a:rPr>
              <a:t>充電器選擇 搬到這群組 放第一個</a:t>
            </a:r>
            <a:endParaRPr lang="en-US" altLang="zh-TW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70918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7F19D1AB-B672-4874-A49C-727E5108086D}"/>
              </a:ext>
            </a:extLst>
          </p:cNvPr>
          <p:cNvSpPr txBox="1"/>
          <p:nvPr/>
        </p:nvSpPr>
        <p:spPr>
          <a:xfrm>
            <a:off x="981490" y="566678"/>
            <a:ext cx="60976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b="1" i="0" u="none" strike="noStrike" dirty="0">
                <a:solidFill>
                  <a:srgbClr val="0088CC"/>
                </a:solidFill>
                <a:effectLst/>
                <a:latin typeface="Arial" panose="020B0604020202020204" pitchFamily="34" charset="0"/>
              </a:rPr>
              <a:t>多組同時使用會不會重複對頻干擾？</a:t>
            </a:r>
            <a:r>
              <a:rPr lang="zh-TW" altLang="en-US" b="1" i="0" u="none" strike="noStrike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多組同時</a:t>
            </a:r>
            <a:endParaRPr lang="en-US" altLang="zh-TW" b="1" i="0" u="none" strike="noStrike" dirty="0"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不會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已有多所學校採購數十到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100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多套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皆可以到任何教室 開機隨插即用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絕對不會有頻道或干擾問題。蘋果公司周邊產品耳機 手錶已出貨數億個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也沒有衝突的問題。 可</a:t>
            </a:r>
            <a:endParaRPr lang="en-US" altLang="zh-TW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同一個空間中，可以打開多組無線麥克風都可獨立連結運作。另數位無線技術有增加特殊的跳頻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(FHSS)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和加密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(Encryption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）技術，可避免其他無線產品如 </a:t>
            </a:r>
            <a:r>
              <a:rPr lang="en-US" altLang="zh-TW" b="0" i="0" dirty="0" err="1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WiFi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的干擾。</a:t>
            </a: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一對一連線的特性，可以保證上、下、左、右、不同教室都能獨立運作不會相互干擾，也沒需其他無線產品複雜的對頻操作。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C2CDB0A8-2D4B-4759-BD60-20B9AA3EC31D}"/>
              </a:ext>
            </a:extLst>
          </p:cNvPr>
          <p:cNvSpPr txBox="1"/>
          <p:nvPr/>
        </p:nvSpPr>
        <p:spPr>
          <a:xfrm>
            <a:off x="4263887" y="268357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修改 需指標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4A694C3-7705-45A6-A213-19128A73D3BB}"/>
              </a:ext>
            </a:extLst>
          </p:cNvPr>
          <p:cNvSpPr txBox="1"/>
          <p:nvPr/>
        </p:nvSpPr>
        <p:spPr>
          <a:xfrm>
            <a:off x="981490" y="3727321"/>
            <a:ext cx="3185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TW"/>
            </a:defPPr>
            <a:lvl1pPr>
              <a:defRPr b="1" i="0" u="none" strike="noStrike">
                <a:solidFill>
                  <a:srgbClr val="0088CC"/>
                </a:solidFill>
                <a:effectLst/>
                <a:latin typeface="Arial" panose="020B0604020202020204" pitchFamily="34" charset="0"/>
              </a:defRPr>
            </a:lvl1pPr>
          </a:lstStyle>
          <a:p>
            <a:r>
              <a:rPr lang="zh-TW" altLang="en-US" dirty="0"/>
              <a:t>數位麥克風使用距離有多長？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3B8AF9F4-F026-4848-894E-268E2065C566}"/>
              </a:ext>
            </a:extLst>
          </p:cNvPr>
          <p:cNvSpPr txBox="1"/>
          <p:nvPr/>
        </p:nvSpPr>
        <p:spPr>
          <a:xfrm>
            <a:off x="874644" y="4096653"/>
            <a:ext cx="98991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二代產品</a:t>
            </a:r>
            <a:r>
              <a:rPr lang="zh-TW" altLang="en-US" dirty="0"/>
              <a:t>距離 </a:t>
            </a:r>
            <a:r>
              <a:rPr lang="en-US" altLang="zh-TW" dirty="0"/>
              <a:t>25</a:t>
            </a:r>
            <a:r>
              <a:rPr lang="zh-TW" altLang="en-US" dirty="0"/>
              <a:t>米。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實際測量直線距離可達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35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到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50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公尺或以上，無線產品使用中可能是人群聚集的環境 </a:t>
            </a:r>
            <a:r>
              <a:rPr lang="en-US" altLang="zh-TW" b="0" i="0" dirty="0" err="1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WiFi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手機高度使用區域 藍牙信號因干擾與人體阻隔會有衰減，皆會影響效果造成有效距離減少，藉由手機無線的動態功率調整仍能保持 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15~20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公尺傳輸無礙。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96692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EFDFE743-E904-4D48-A95D-473EDE3F6F0F}"/>
              </a:ext>
            </a:extLst>
          </p:cNvPr>
          <p:cNvSpPr txBox="1"/>
          <p:nvPr/>
        </p:nvSpPr>
        <p:spPr>
          <a:xfrm>
            <a:off x="887233" y="637811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我們是新創公司，目前產品是用網路方式做行銷，奇摩、露天、蝦皮平台都有銷售，產品銷售也都有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7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天鑑賞期。</a:t>
            </a: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若有團購、學校採購或其他任何問題， 請致電或 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Line, FB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跟我們公司連絡或確認。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00C190F-1B50-4BFF-B13F-194489A594BA}"/>
              </a:ext>
            </a:extLst>
          </p:cNvPr>
          <p:cNvSpPr txBox="1"/>
          <p:nvPr/>
        </p:nvSpPr>
        <p:spPr>
          <a:xfrm>
            <a:off x="887233" y="20844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哪裡購買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66F9A5CD-4CBD-41A2-8162-47E888F0CF76}"/>
              </a:ext>
            </a:extLst>
          </p:cNvPr>
          <p:cNvSpPr txBox="1"/>
          <p:nvPr/>
        </p:nvSpPr>
        <p:spPr>
          <a:xfrm>
            <a:off x="3562104" y="1812194"/>
            <a:ext cx="3421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賣場順序改成 蝦皮 露天 奇摩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>
                <a:solidFill>
                  <a:srgbClr val="FF0000"/>
                </a:solidFill>
              </a:rPr>
              <a:t>目前測試頁沒有設定</a:t>
            </a:r>
            <a:r>
              <a:rPr lang="en-US" altLang="zh-TW" dirty="0">
                <a:solidFill>
                  <a:srgbClr val="FF0000"/>
                </a:solidFill>
              </a:rPr>
              <a:t>HYPERLINK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A82145C-F7DB-4687-81B6-D08E8E30FAAE}"/>
              </a:ext>
            </a:extLst>
          </p:cNvPr>
          <p:cNvSpPr txBox="1"/>
          <p:nvPr/>
        </p:nvSpPr>
        <p:spPr>
          <a:xfrm>
            <a:off x="590162" y="2432578"/>
            <a:ext cx="1055160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TW" altLang="en-US" b="1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展售實體店家</a:t>
            </a:r>
            <a:endParaRPr lang="zh-TW" altLang="en-US" b="1" i="0" dirty="0">
              <a:solidFill>
                <a:srgbClr val="50C0E9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下列為銷售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養聲堂無線擴音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產品之實體店家，展售以無線麥克風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(YS-100, YS-150),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 無線擴音音箱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(YS-250)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為主，欲前往店面購買時請先撥電話詢問有無現貨，以免向隅。</a:t>
            </a: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若您所在的縣市尚無銷售店家，有無線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音頻主機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(YS-200) 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套件之需求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,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 或有產品技術或維修事宜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,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請來電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(02)2395-5780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養聲堂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科技，或從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Line , </a:t>
            </a:r>
            <a:r>
              <a:rPr lang="en-US" altLang="zh-TW" b="0" i="0" u="none" strike="noStrike" dirty="0">
                <a:solidFill>
                  <a:srgbClr val="428BCA"/>
                </a:solidFill>
                <a:effectLst/>
                <a:latin typeface="Open Sans" panose="020B0604020202020204" pitchFamily="34" charset="0"/>
                <a:hlinkClick r:id="rId2"/>
              </a:rPr>
              <a:t>Facebook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Open Sans" panose="020B0604020202020204" pitchFamily="34" charset="0"/>
              </a:rPr>
              <a:t>頁面向我們聯繫購買事宜。謝謝您！</a:t>
            </a:r>
            <a:endParaRPr lang="en-US" altLang="zh-TW" b="0" i="0" dirty="0">
              <a:solidFill>
                <a:srgbClr val="000000"/>
              </a:solidFill>
              <a:effectLst/>
              <a:latin typeface="Open Sans" panose="020B0604020202020204" pitchFamily="34" charset="0"/>
            </a:endParaRPr>
          </a:p>
          <a:p>
            <a:pPr algn="l"/>
            <a:endParaRPr lang="en-US" altLang="zh-TW" dirty="0">
              <a:solidFill>
                <a:srgbClr val="000000"/>
              </a:solidFill>
              <a:latin typeface="Open Sans" panose="020B0604020202020204" pitchFamily="34" charset="0"/>
            </a:endParaRPr>
          </a:p>
          <a:p>
            <a:pPr algn="l"/>
            <a:r>
              <a:rPr lang="zh-TW" altLang="en-US" b="1" i="0" dirty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台北</a:t>
            </a:r>
            <a:r>
              <a:rPr lang="zh-TW" altLang="en-US" b="1" dirty="0">
                <a:solidFill>
                  <a:srgbClr val="0000FF"/>
                </a:solidFill>
                <a:latin typeface="Arial" panose="020B0604020202020204" pitchFamily="34" charset="0"/>
              </a:rPr>
              <a:t>市</a:t>
            </a:r>
            <a:endParaRPr lang="en-US" altLang="zh-TW" b="1" dirty="0">
              <a:solidFill>
                <a:srgbClr val="0000FF"/>
              </a:solidFill>
              <a:latin typeface="Arial" panose="020B0604020202020204" pitchFamily="34" charset="0"/>
            </a:endParaRPr>
          </a:p>
          <a:p>
            <a:r>
              <a:rPr lang="zh-TW" altLang="en-US" b="1" dirty="0">
                <a:solidFill>
                  <a:srgbClr val="0000FF"/>
                </a:solidFill>
                <a:latin typeface="Arial" panose="020B0604020202020204" pitchFamily="34" charset="0"/>
              </a:rPr>
              <a:t>欣晟電器 台北市</a:t>
            </a:r>
            <a:r>
              <a:rPr lang="zh-TW" altLang="en-US" b="1" i="0" dirty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中正區延平南路</a:t>
            </a:r>
            <a:r>
              <a:rPr lang="en-US" altLang="zh-TW" b="1" i="0" dirty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13</a:t>
            </a:r>
            <a:r>
              <a:rPr lang="zh-TW" altLang="en-US" b="1" i="0" dirty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號之</a:t>
            </a:r>
            <a:r>
              <a:rPr lang="en-US" altLang="zh-TW" b="1" i="0" dirty="0">
                <a:solidFill>
                  <a:srgbClr val="0000FF"/>
                </a:solidFill>
                <a:effectLst/>
                <a:latin typeface="Arial" panose="020B0604020202020204" pitchFamily="34" charset="0"/>
              </a:rPr>
              <a:t>1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博愛路及開封街口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)</a:t>
            </a:r>
            <a:b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</a:b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營業時間 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: 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週一至週五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10:00~18:00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，周六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12:00~18:00</a:t>
            </a:r>
            <a:b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</a:b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電話： 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02-23610008</a:t>
            </a:r>
          </a:p>
          <a:p>
            <a:endParaRPr lang="en-US" altLang="zh-TW" b="1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b="1" dirty="0">
                <a:solidFill>
                  <a:srgbClr val="0000FF"/>
                </a:solidFill>
                <a:latin typeface="Arial" panose="020B0604020202020204" pitchFamily="34" charset="0"/>
              </a:rPr>
              <a:t>桃園市</a:t>
            </a:r>
            <a:endParaRPr lang="en-US" altLang="zh-TW" b="1" dirty="0">
              <a:solidFill>
                <a:srgbClr val="0000FF"/>
              </a:solidFill>
              <a:latin typeface="Arial" panose="020B0604020202020204" pitchFamily="34" charset="0"/>
            </a:endParaRPr>
          </a:p>
          <a:p>
            <a:r>
              <a:rPr lang="zh-TW" altLang="en-US" b="1" dirty="0">
                <a:solidFill>
                  <a:srgbClr val="0000FF"/>
                </a:solidFill>
                <a:latin typeface="Arial" panose="020B0604020202020204" pitchFamily="34" charset="0"/>
              </a:rPr>
              <a:t>小天使水果店  </a:t>
            </a:r>
            <a:r>
              <a:rPr lang="en-US" altLang="zh-TW" b="1" dirty="0">
                <a:solidFill>
                  <a:srgbClr val="0000FF"/>
                </a:solidFill>
                <a:latin typeface="Arial" panose="020B0604020202020204" pitchFamily="34" charset="0"/>
              </a:rPr>
              <a:t>330</a:t>
            </a:r>
            <a:r>
              <a:rPr lang="zh-TW" altLang="en-US" b="1" dirty="0">
                <a:solidFill>
                  <a:srgbClr val="0000FF"/>
                </a:solidFill>
                <a:latin typeface="Arial" panose="020B0604020202020204" pitchFamily="34" charset="0"/>
              </a:rPr>
              <a:t>桃園市桃園區南華街</a:t>
            </a:r>
            <a:r>
              <a:rPr lang="en-US" altLang="zh-TW" b="1" dirty="0">
                <a:solidFill>
                  <a:srgbClr val="0000FF"/>
                </a:solidFill>
                <a:latin typeface="Arial" panose="020B0604020202020204" pitchFamily="34" charset="0"/>
              </a:rPr>
              <a:t>133</a:t>
            </a:r>
            <a:r>
              <a:rPr lang="zh-TW" altLang="en-US" b="1" dirty="0">
                <a:solidFill>
                  <a:srgbClr val="0000FF"/>
                </a:solidFill>
                <a:latin typeface="Arial" panose="020B0604020202020204" pitchFamily="34" charset="0"/>
              </a:rPr>
              <a:t>號</a:t>
            </a:r>
            <a:endParaRPr lang="en-US" altLang="zh-TW" b="1" dirty="0">
              <a:solidFill>
                <a:srgbClr val="0000FF"/>
              </a:solidFill>
              <a:latin typeface="Arial" panose="020B0604020202020204" pitchFamily="34" charset="0"/>
            </a:endParaRPr>
          </a:p>
          <a:p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營業時間 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: 07:00~18:00 (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周一 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&amp; 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國定假日休息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)</a:t>
            </a:r>
            <a:b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</a:b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電話：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0932200672 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林先生 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(</a:t>
            </a:r>
            <a:r>
              <a:rPr lang="zh-TW" altLang="en-US">
                <a:solidFill>
                  <a:srgbClr val="000000"/>
                </a:solidFill>
                <a:latin typeface="Open Sans" panose="020B0604020202020204" pitchFamily="34" charset="0"/>
              </a:rPr>
              <a:t>養聲堂聲學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顧問</a:t>
            </a:r>
            <a:r>
              <a:rPr lang="en-US" altLang="zh-TW" dirty="0">
                <a:solidFill>
                  <a:srgbClr val="000000"/>
                </a:solidFill>
                <a:latin typeface="Open Sans" panose="020B0604020202020204" pitchFamily="34" charset="0"/>
              </a:rPr>
              <a:t>)</a:t>
            </a:r>
            <a:r>
              <a:rPr lang="zh-TW" altLang="en-US" dirty="0">
                <a:solidFill>
                  <a:srgbClr val="000000"/>
                </a:solidFill>
                <a:latin typeface="Open Sans" panose="020B0604020202020204" pitchFamily="34" charset="0"/>
              </a:rPr>
              <a:t> </a:t>
            </a:r>
            <a:endParaRPr lang="en-US" altLang="zh-TW" dirty="0">
              <a:solidFill>
                <a:srgbClr val="000000"/>
              </a:solidFill>
              <a:latin typeface="Open Sans" panose="020B0604020202020204" pitchFamily="34" charset="0"/>
            </a:endParaRP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16276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35F5666-64F9-4301-853E-D4CE752B6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769" y="245397"/>
            <a:ext cx="3272188" cy="2286636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0B21A12-3FD9-4DF8-AEA9-5B4B5880B4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96" y="2951921"/>
            <a:ext cx="2120494" cy="1637511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CC98DC3F-6855-4646-B663-24E13F986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3927" y="5284680"/>
            <a:ext cx="3608465" cy="1491918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6A3EFFF-9AB2-4F75-BB72-164DFF83E8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8148" y="3310140"/>
            <a:ext cx="2434409" cy="1279292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EDA3F9CC-C88D-4076-BA80-52964908AF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5901" y="1048118"/>
            <a:ext cx="3253582" cy="1671490"/>
          </a:xfrm>
          <a:prstGeom prst="rect">
            <a:avLst/>
          </a:prstGeom>
          <a:ln w="12700">
            <a:solidFill>
              <a:srgbClr val="FF0000"/>
            </a:solidFill>
          </a:ln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8EACB1B2-EAD4-4126-8073-608B868E3AF2}"/>
              </a:ext>
            </a:extLst>
          </p:cNvPr>
          <p:cNvSpPr txBox="1"/>
          <p:nvPr/>
        </p:nvSpPr>
        <p:spPr>
          <a:xfrm>
            <a:off x="4195353" y="188386"/>
            <a:ext cx="2545890" cy="107721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/>
              <a:t>有線多牽絆 無線好自在</a:t>
            </a:r>
            <a:endParaRPr lang="en-US" altLang="zh-TW" dirty="0"/>
          </a:p>
          <a:p>
            <a:r>
              <a:rPr lang="zh-TW" altLang="en-US" sz="1400" dirty="0"/>
              <a:t>台灣創新 研發生產</a:t>
            </a:r>
            <a:endParaRPr lang="en-US" altLang="zh-TW" sz="1400" dirty="0"/>
          </a:p>
          <a:p>
            <a:r>
              <a:rPr lang="zh-TW" altLang="en-US" sz="1400" dirty="0"/>
              <a:t> 全無線數位麥克風 擴音音箱</a:t>
            </a:r>
            <a:endParaRPr lang="en-US" altLang="zh-TW" sz="1400" dirty="0"/>
          </a:p>
          <a:p>
            <a:r>
              <a:rPr lang="zh-TW" altLang="en-US" dirty="0"/>
              <a:t>                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3C9CCAE5-A332-4F27-BE87-854D6245A1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8474" y="4082045"/>
            <a:ext cx="2887384" cy="2405270"/>
          </a:xfrm>
          <a:prstGeom prst="rect">
            <a:avLst/>
          </a:prstGeom>
          <a:ln w="12700">
            <a:solidFill>
              <a:srgbClr val="FF0000"/>
            </a:solidFill>
          </a:ln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1AB2FFCC-6E50-496E-B135-C6F166D92E79}"/>
              </a:ext>
            </a:extLst>
          </p:cNvPr>
          <p:cNvSpPr txBox="1"/>
          <p:nvPr/>
        </p:nvSpPr>
        <p:spPr>
          <a:xfrm>
            <a:off x="3925957" y="4995298"/>
            <a:ext cx="4929426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/>
              <a:t>字不改 換成右圖 照片背景要拉 </a:t>
            </a:r>
            <a:r>
              <a:rPr lang="en-US" altLang="zh-TW" dirty="0"/>
              <a:t>curve </a:t>
            </a:r>
            <a:r>
              <a:rPr lang="zh-TW" altLang="en-US" dirty="0"/>
              <a:t>調白</a:t>
            </a:r>
            <a:r>
              <a:rPr lang="en-US" altLang="zh-TW" dirty="0"/>
              <a:t>/</a:t>
            </a:r>
            <a:r>
              <a:rPr lang="zh-TW" altLang="en-US" dirty="0"/>
              <a:t>亮些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2B6545A1-27AD-4518-B224-B76AD0D5FD4D}"/>
              </a:ext>
            </a:extLst>
          </p:cNvPr>
          <p:cNvSpPr txBox="1"/>
          <p:nvPr/>
        </p:nvSpPr>
        <p:spPr>
          <a:xfrm>
            <a:off x="5725579" y="3271917"/>
            <a:ext cx="2776722" cy="615553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/>
              <a:t>免對頻 一對一使用不干擾</a:t>
            </a:r>
            <a:endParaRPr lang="en-US" altLang="zh-TW" dirty="0"/>
          </a:p>
          <a:p>
            <a:r>
              <a:rPr lang="zh-TW" altLang="en-US" sz="1600" dirty="0"/>
              <a:t>無頻道限制 無聲音回授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3F30D62-A71F-46E8-A866-6EF068C33E10}"/>
              </a:ext>
            </a:extLst>
          </p:cNvPr>
          <p:cNvSpPr txBox="1"/>
          <p:nvPr/>
        </p:nvSpPr>
        <p:spPr>
          <a:xfrm>
            <a:off x="1326370" y="2598661"/>
            <a:ext cx="64633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/>
              <a:t>不改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8DFEA8B8-1463-43BB-B8D7-5F02AF8F11A5}"/>
              </a:ext>
            </a:extLst>
          </p:cNvPr>
          <p:cNvSpPr txBox="1"/>
          <p:nvPr/>
        </p:nvSpPr>
        <p:spPr>
          <a:xfrm>
            <a:off x="9101596" y="429545"/>
            <a:ext cx="215569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1. </a:t>
            </a:r>
            <a:r>
              <a:rPr lang="zh-TW" altLang="en-US" dirty="0">
                <a:solidFill>
                  <a:srgbClr val="FF0000"/>
                </a:solidFill>
              </a:rPr>
              <a:t>首頁左上的 </a:t>
            </a:r>
            <a:r>
              <a:rPr lang="en-US" altLang="zh-TW" dirty="0">
                <a:solidFill>
                  <a:srgbClr val="FF0000"/>
                </a:solidFill>
              </a:rPr>
              <a:t>Logo </a:t>
            </a:r>
            <a:r>
              <a:rPr lang="zh-TW" altLang="en-US" dirty="0">
                <a:solidFill>
                  <a:srgbClr val="FF0000"/>
                </a:solidFill>
              </a:rPr>
              <a:t>可以再大些</a:t>
            </a:r>
            <a:r>
              <a:rPr lang="en-US" altLang="zh-TW" dirty="0">
                <a:solidFill>
                  <a:srgbClr val="FF0000"/>
                </a:solidFill>
              </a:rPr>
              <a:t>?</a:t>
            </a:r>
          </a:p>
          <a:p>
            <a:endParaRPr lang="en-US" altLang="zh-TW" dirty="0">
              <a:solidFill>
                <a:srgbClr val="FF0000"/>
              </a:solidFill>
            </a:endParaRPr>
          </a:p>
          <a:p>
            <a:r>
              <a:rPr lang="en-US" altLang="zh-TW" dirty="0">
                <a:solidFill>
                  <a:srgbClr val="FF0000"/>
                </a:solidFill>
              </a:rPr>
              <a:t>2. </a:t>
            </a:r>
            <a:r>
              <a:rPr lang="zh-TW" altLang="en-US" dirty="0">
                <a:solidFill>
                  <a:srgbClr val="FF0000"/>
                </a:solidFill>
              </a:rPr>
              <a:t>字的</a:t>
            </a:r>
            <a:r>
              <a:rPr lang="en-US" altLang="zh-TW" dirty="0">
                <a:solidFill>
                  <a:srgbClr val="FF0000"/>
                </a:solidFill>
              </a:rPr>
              <a:t>size</a:t>
            </a:r>
            <a:r>
              <a:rPr lang="zh-TW" altLang="en-US" dirty="0">
                <a:solidFill>
                  <a:srgbClr val="FF0000"/>
                </a:solidFill>
              </a:rPr>
              <a:t>可以大些</a:t>
            </a:r>
            <a:r>
              <a:rPr lang="en-US" altLang="zh-TW" dirty="0">
                <a:solidFill>
                  <a:srgbClr val="FF0000"/>
                </a:solidFill>
              </a:rPr>
              <a:t>? </a:t>
            </a:r>
            <a:r>
              <a:rPr lang="zh-TW" altLang="en-US" dirty="0">
                <a:solidFill>
                  <a:srgbClr val="FF0000"/>
                </a:solidFill>
              </a:rPr>
              <a:t>同 </a:t>
            </a:r>
            <a:r>
              <a:rPr lang="en-US" altLang="zh-TW" dirty="0">
                <a:solidFill>
                  <a:srgbClr val="FF0000"/>
                </a:solidFill>
              </a:rPr>
              <a:t>Yahoo</a:t>
            </a:r>
            <a:r>
              <a:rPr lang="zh-TW" altLang="en-US" dirty="0">
                <a:solidFill>
                  <a:srgbClr val="FF0000"/>
                </a:solidFill>
              </a:rPr>
              <a:t>新聞 </a:t>
            </a:r>
            <a:endParaRPr lang="en-US" altLang="zh-TW" dirty="0">
              <a:solidFill>
                <a:srgbClr val="FF0000"/>
              </a:solidFill>
            </a:endParaRPr>
          </a:p>
          <a:p>
            <a:endParaRPr lang="en-US" altLang="zh-TW" dirty="0">
              <a:solidFill>
                <a:srgbClr val="FF0000"/>
              </a:solidFill>
            </a:endParaRPr>
          </a:p>
          <a:p>
            <a:r>
              <a:rPr lang="en-US" altLang="zh-TW" dirty="0">
                <a:solidFill>
                  <a:srgbClr val="FF0000"/>
                </a:solidFill>
              </a:rPr>
              <a:t>3. </a:t>
            </a:r>
            <a:r>
              <a:rPr lang="zh-TW" altLang="en-US" dirty="0">
                <a:solidFill>
                  <a:srgbClr val="FF0000"/>
                </a:solidFill>
              </a:rPr>
              <a:t>網站首頁 圖片滾動的面積有點大</a:t>
            </a:r>
            <a:endParaRPr lang="en-US" altLang="zh-TW" dirty="0">
              <a:solidFill>
                <a:srgbClr val="FF0000"/>
              </a:solidFill>
            </a:endParaRPr>
          </a:p>
          <a:p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2EB077FD-E99E-46D7-BA33-43DEA3BBED05}"/>
              </a:ext>
            </a:extLst>
          </p:cNvPr>
          <p:cNvSpPr txBox="1"/>
          <p:nvPr/>
        </p:nvSpPr>
        <p:spPr>
          <a:xfrm>
            <a:off x="3737490" y="-589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改成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674D41-D937-44D3-985D-118C4285817D}"/>
              </a:ext>
            </a:extLst>
          </p:cNvPr>
          <p:cNvSpPr txBox="1"/>
          <p:nvPr/>
        </p:nvSpPr>
        <p:spPr>
          <a:xfrm>
            <a:off x="196710" y="3812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1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0BCC12C5-0E2E-4F79-9BB9-CD8813E1E374}"/>
              </a:ext>
            </a:extLst>
          </p:cNvPr>
          <p:cNvSpPr txBox="1"/>
          <p:nvPr/>
        </p:nvSpPr>
        <p:spPr>
          <a:xfrm>
            <a:off x="934712" y="264553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2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B72CEF47-E096-4452-BF1B-749C0B76460F}"/>
              </a:ext>
            </a:extLst>
          </p:cNvPr>
          <p:cNvSpPr txBox="1"/>
          <p:nvPr/>
        </p:nvSpPr>
        <p:spPr>
          <a:xfrm>
            <a:off x="3925957" y="472945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4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FF75A0CF-8BA1-4F0D-80EE-91F1606AD2A9}"/>
              </a:ext>
            </a:extLst>
          </p:cNvPr>
          <p:cNvSpPr txBox="1"/>
          <p:nvPr/>
        </p:nvSpPr>
        <p:spPr>
          <a:xfrm>
            <a:off x="5620972" y="30148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3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A064175B-F7A1-44D2-AE69-39B48FED3E90}"/>
              </a:ext>
            </a:extLst>
          </p:cNvPr>
          <p:cNvSpPr txBox="1"/>
          <p:nvPr/>
        </p:nvSpPr>
        <p:spPr>
          <a:xfrm>
            <a:off x="9462982" y="3615426"/>
            <a:ext cx="995785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none" rtlCol="0">
            <a:spAutoFit/>
          </a:bodyPr>
          <a:lstStyle>
            <a:defPPr>
              <a:defRPr lang="zh-TW"/>
            </a:defPPr>
          </a:lstStyle>
          <a:p>
            <a:r>
              <a:rPr lang="en-US" altLang="zh-TW" dirty="0"/>
              <a:t>1895.jpg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9589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395B61A9-5B10-484C-862F-6D48A05F3B4E}"/>
              </a:ext>
            </a:extLst>
          </p:cNvPr>
          <p:cNvSpPr txBox="1"/>
          <p:nvPr/>
        </p:nvSpPr>
        <p:spPr>
          <a:xfrm>
            <a:off x="7416800" y="955654"/>
            <a:ext cx="4114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千里傳音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隨身擴音器</a:t>
            </a:r>
          </a:p>
          <a:p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擴音器輕量化革命設計，特殊聲學設計，兼具手機音樂</a:t>
            </a:r>
            <a:r>
              <a:rPr lang="zh-TW" altLang="en-US" dirty="0">
                <a:solidFill>
                  <a:srgbClr val="FF0000"/>
                </a:solidFill>
                <a:latin typeface="Arial" panose="020B0604020202020204" pitchFamily="34" charset="0"/>
              </a:rPr>
              <a:t>播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放與教學擴音功能</a:t>
            </a:r>
            <a:r>
              <a:rPr lang="en-US" altLang="zh-TW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不再音</a:t>
            </a:r>
            <a:r>
              <a:rPr lang="zh-TW" altLang="en-US" dirty="0">
                <a:solidFill>
                  <a:srgbClr val="FF0000"/>
                </a:solidFill>
                <a:latin typeface="Arial" panose="020B0604020202020204" pitchFamily="34" charset="0"/>
              </a:rPr>
              <a:t>箱腰掛不</a:t>
            </a:r>
            <a:r>
              <a:rPr lang="zh-TW" alt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離身</a:t>
            </a:r>
            <a:r>
              <a:rPr lang="en-US" altLang="zh-TW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FDF8AB1-616D-456F-A4DF-8CAEA155DF45}"/>
              </a:ext>
            </a:extLst>
          </p:cNvPr>
          <p:cNvSpPr txBox="1"/>
          <p:nvPr/>
        </p:nvSpPr>
        <p:spPr>
          <a:xfrm>
            <a:off x="3769360" y="1057253"/>
            <a:ext cx="38709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羽量級麥克風</a:t>
            </a:r>
          </a:p>
          <a:p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全球最輕巧麥克風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擴音器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、</a:t>
            </a:r>
            <a:r>
              <a:rPr lang="zh-TW" altLang="en-US" dirty="0">
                <a:solidFill>
                  <a:srgbClr val="FF0000"/>
                </a:solidFill>
                <a:latin typeface="Arial" panose="020B0604020202020204" pitchFamily="34" charset="0"/>
              </a:rPr>
              <a:t>穿戴</a:t>
            </a:r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</a:rPr>
              <a:t>/</a:t>
            </a:r>
            <a:r>
              <a:rPr lang="zh-TW" altLang="en-US" dirty="0">
                <a:solidFill>
                  <a:srgbClr val="FF0000"/>
                </a:solidFill>
                <a:latin typeface="Arial" panose="020B0604020202020204" pitchFamily="34" charset="0"/>
              </a:rPr>
              <a:t>手持麥克風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小巧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精緻，讓您放開手，</a:t>
            </a:r>
            <a:endParaRPr lang="en-US" altLang="zh-TW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dirty="0">
                <a:solidFill>
                  <a:srgbClr val="FF0000"/>
                </a:solidFill>
                <a:latin typeface="Arial" panose="020B0604020202020204" pitchFamily="34" charset="0"/>
              </a:rPr>
              <a:t>遠離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職業病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C8321A6-946B-4904-8274-40604482D3BB}"/>
              </a:ext>
            </a:extLst>
          </p:cNvPr>
          <p:cNvSpPr txBox="1"/>
          <p:nvPr/>
        </p:nvSpPr>
        <p:spPr>
          <a:xfrm>
            <a:off x="228600" y="942369"/>
            <a:ext cx="35763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無線傳輸</a:t>
            </a:r>
          </a:p>
          <a:p>
            <a:r>
              <a:rPr lang="zh-TW" alt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使用最</a:t>
            </a:r>
            <a:r>
              <a:rPr lang="zh-TW" altLang="en-US" dirty="0">
                <a:solidFill>
                  <a:srgbClr val="FF0000"/>
                </a:solidFill>
                <a:latin typeface="Arial" panose="020B0604020202020204" pitchFamily="34" charset="0"/>
              </a:rPr>
              <a:t>先進手機無線</a:t>
            </a:r>
            <a:r>
              <a:rPr lang="zh-TW" alt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技術，低幅射 自動對頻 信號穩定 傳輸距離遠 一對一使用不干擾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5F646B8-06B3-4CE6-B35F-4BE2D104A014}"/>
              </a:ext>
            </a:extLst>
          </p:cNvPr>
          <p:cNvSpPr txBox="1"/>
          <p:nvPr/>
        </p:nvSpPr>
        <p:spPr>
          <a:xfrm>
            <a:off x="228600" y="2493556"/>
            <a:ext cx="401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人體工學工業設計</a:t>
            </a:r>
          </a:p>
          <a:p>
            <a:pPr algn="l"/>
            <a:r>
              <a:rPr lang="zh-TW" alt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以使用者習慣出發，輕巧舒適為目標，造型優美 質感細緻 操作簡單</a:t>
            </a:r>
            <a:endParaRPr lang="en-US" altLang="zh-TW" b="0" i="0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手機長效鋰電池 </a:t>
            </a:r>
            <a:r>
              <a:rPr lang="en-US" altLang="zh-TW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USB</a:t>
            </a:r>
            <a:r>
              <a:rPr lang="zh-TW" altLang="en-US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充電 省錢又環保</a:t>
            </a: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7F1A0A49-9E95-4A66-AD51-EAEFFE4D0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316" y="4999216"/>
            <a:ext cx="3308724" cy="1246766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B7756093-7B24-4A1C-BEC9-2481F050E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680" y="4834099"/>
            <a:ext cx="4547903" cy="1645563"/>
          </a:xfrm>
          <a:prstGeom prst="rect">
            <a:avLst/>
          </a:prstGeom>
        </p:spPr>
      </p:pic>
      <p:cxnSp>
        <p:nvCxnSpPr>
          <p:cNvPr id="15" name="直線單箭頭接點 14">
            <a:extLst>
              <a:ext uri="{FF2B5EF4-FFF2-40B4-BE49-F238E27FC236}">
                <a16:creationId xmlns:a16="http://schemas.microsoft.com/office/drawing/2014/main" id="{FC5B46ED-8929-4B48-BB55-A85D8AB81012}"/>
              </a:ext>
            </a:extLst>
          </p:cNvPr>
          <p:cNvCxnSpPr/>
          <p:nvPr/>
        </p:nvCxnSpPr>
        <p:spPr>
          <a:xfrm>
            <a:off x="4643120" y="5524800"/>
            <a:ext cx="0" cy="264160"/>
          </a:xfrm>
          <a:prstGeom prst="straightConnector1">
            <a:avLst/>
          </a:prstGeom>
          <a:ln w="12700">
            <a:solidFill>
              <a:srgbClr val="FF0000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單箭頭接點 15">
            <a:extLst>
              <a:ext uri="{FF2B5EF4-FFF2-40B4-BE49-F238E27FC236}">
                <a16:creationId xmlns:a16="http://schemas.microsoft.com/office/drawing/2014/main" id="{14DFB5FE-C89F-458C-82FC-EC52366D51D7}"/>
              </a:ext>
            </a:extLst>
          </p:cNvPr>
          <p:cNvCxnSpPr>
            <a:cxnSpLocks/>
          </p:cNvCxnSpPr>
          <p:nvPr/>
        </p:nvCxnSpPr>
        <p:spPr>
          <a:xfrm>
            <a:off x="2357120" y="5445760"/>
            <a:ext cx="0" cy="325120"/>
          </a:xfrm>
          <a:prstGeom prst="straightConnector1">
            <a:avLst/>
          </a:prstGeom>
          <a:ln w="12700">
            <a:solidFill>
              <a:srgbClr val="FF0000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6E2BCA65-13BF-4A37-8F37-2CDE40604839}"/>
              </a:ext>
            </a:extLst>
          </p:cNvPr>
          <p:cNvCxnSpPr/>
          <p:nvPr/>
        </p:nvCxnSpPr>
        <p:spPr>
          <a:xfrm>
            <a:off x="6228080" y="5181600"/>
            <a:ext cx="0" cy="264160"/>
          </a:xfrm>
          <a:prstGeom prst="straightConnector1">
            <a:avLst/>
          </a:prstGeom>
          <a:ln w="12700">
            <a:solidFill>
              <a:srgbClr val="FF0000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圖片 21">
            <a:extLst>
              <a:ext uri="{FF2B5EF4-FFF2-40B4-BE49-F238E27FC236}">
                <a16:creationId xmlns:a16="http://schemas.microsoft.com/office/drawing/2014/main" id="{75178014-EB5C-4804-99C9-2E510E265A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759" y="4703248"/>
            <a:ext cx="3774791" cy="1908843"/>
          </a:xfrm>
          <a:prstGeom prst="rect">
            <a:avLst/>
          </a:prstGeom>
        </p:spPr>
      </p:pic>
      <p:cxnSp>
        <p:nvCxnSpPr>
          <p:cNvPr id="23" name="直線單箭頭接點 22">
            <a:extLst>
              <a:ext uri="{FF2B5EF4-FFF2-40B4-BE49-F238E27FC236}">
                <a16:creationId xmlns:a16="http://schemas.microsoft.com/office/drawing/2014/main" id="{F964BBF3-FF97-424A-9652-4C798141DF5C}"/>
              </a:ext>
            </a:extLst>
          </p:cNvPr>
          <p:cNvCxnSpPr>
            <a:cxnSpLocks/>
          </p:cNvCxnSpPr>
          <p:nvPr/>
        </p:nvCxnSpPr>
        <p:spPr>
          <a:xfrm>
            <a:off x="9276080" y="5313680"/>
            <a:ext cx="0" cy="457200"/>
          </a:xfrm>
          <a:prstGeom prst="straightConnector1">
            <a:avLst/>
          </a:prstGeom>
          <a:ln w="12700">
            <a:solidFill>
              <a:srgbClr val="FF0000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單箭頭接點 24">
            <a:extLst>
              <a:ext uri="{FF2B5EF4-FFF2-40B4-BE49-F238E27FC236}">
                <a16:creationId xmlns:a16="http://schemas.microsoft.com/office/drawing/2014/main" id="{FE0FA3D8-F4C2-4ACA-ACBB-6D7F2A03C7BF}"/>
              </a:ext>
            </a:extLst>
          </p:cNvPr>
          <p:cNvCxnSpPr>
            <a:cxnSpLocks/>
          </p:cNvCxnSpPr>
          <p:nvPr/>
        </p:nvCxnSpPr>
        <p:spPr>
          <a:xfrm>
            <a:off x="9484360" y="4856480"/>
            <a:ext cx="0" cy="457200"/>
          </a:xfrm>
          <a:prstGeom prst="straightConnector1">
            <a:avLst/>
          </a:prstGeom>
          <a:ln w="12700">
            <a:solidFill>
              <a:srgbClr val="FF0000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E5A95EF8-66D0-42C5-B240-657352910812}"/>
              </a:ext>
            </a:extLst>
          </p:cNvPr>
          <p:cNvSpPr txBox="1"/>
          <p:nvPr/>
        </p:nvSpPr>
        <p:spPr>
          <a:xfrm>
            <a:off x="1193087" y="4540835"/>
            <a:ext cx="2084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段落間 間格有點大</a:t>
            </a:r>
          </a:p>
        </p:txBody>
      </p:sp>
    </p:spTree>
    <p:extLst>
      <p:ext uri="{BB962C8B-B14F-4D97-AF65-F5344CB8AC3E}">
        <p14:creationId xmlns:p14="http://schemas.microsoft.com/office/powerpoint/2010/main" val="117501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4589980A-2AC7-40DB-84B0-B413A94E6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9003679" y="3821322"/>
            <a:ext cx="2547302" cy="3176067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FCC76C2-D0D2-4F4B-9331-1FDFDC384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230" y="4135704"/>
            <a:ext cx="2001818" cy="217218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C11930C-0B0C-4A6B-AC8E-8A2039688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7574" y="347896"/>
            <a:ext cx="1786944" cy="34290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5A3040D-8E2D-49C7-8947-E25F679BD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205" y="962576"/>
            <a:ext cx="3432196" cy="1708887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15DCC6C7-1A48-4200-8D35-0BF7B622FF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3017" y="754328"/>
            <a:ext cx="3091464" cy="2125381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6E8D707A-3BF0-44B5-832F-E092AB8296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16316" y="754328"/>
            <a:ext cx="3091464" cy="1694718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4437A0A9-8FA6-4503-8055-03E04A0E62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253" y="4003806"/>
            <a:ext cx="3032790" cy="2225634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222494B-36F9-41CA-AD25-DD7A2281C94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98288" y="3611555"/>
            <a:ext cx="1380921" cy="3010136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7F20DAE8-96AD-4A36-9F3B-639D9B58006A}"/>
              </a:ext>
            </a:extLst>
          </p:cNvPr>
          <p:cNvSpPr txBox="1"/>
          <p:nvPr/>
        </p:nvSpPr>
        <p:spPr>
          <a:xfrm>
            <a:off x="8689296" y="3242223"/>
            <a:ext cx="16921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 err="1">
                <a:solidFill>
                  <a:srgbClr val="FF0000"/>
                </a:solidFill>
              </a:rPr>
              <a:t>Morson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rgbClr val="FF0000"/>
                </a:solidFill>
              </a:rPr>
              <a:t>草圖 </a:t>
            </a:r>
            <a:r>
              <a:rPr lang="en-US" altLang="zh-TW" dirty="0">
                <a:solidFill>
                  <a:srgbClr val="FF0000"/>
                </a:solidFill>
              </a:rPr>
              <a:t>1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D7A6D34F-A552-4431-AA83-BAE4103BC353}"/>
              </a:ext>
            </a:extLst>
          </p:cNvPr>
          <p:cNvSpPr txBox="1"/>
          <p:nvPr/>
        </p:nvSpPr>
        <p:spPr>
          <a:xfrm>
            <a:off x="494189" y="3611555"/>
            <a:ext cx="2020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手持 </a:t>
            </a:r>
            <a:r>
              <a:rPr lang="en-US" altLang="zh-TW" dirty="0">
                <a:solidFill>
                  <a:srgbClr val="FF0000"/>
                </a:solidFill>
              </a:rPr>
              <a:t>ID 20170426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E2BF628-D19F-45C8-927E-8281DAA4E251}"/>
              </a:ext>
            </a:extLst>
          </p:cNvPr>
          <p:cNvSpPr txBox="1"/>
          <p:nvPr/>
        </p:nvSpPr>
        <p:spPr>
          <a:xfrm>
            <a:off x="4097282" y="3242223"/>
            <a:ext cx="20204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手持 </a:t>
            </a:r>
            <a:r>
              <a:rPr lang="en-US" altLang="zh-TW" dirty="0">
                <a:solidFill>
                  <a:srgbClr val="FF0000"/>
                </a:solidFill>
              </a:rPr>
              <a:t>ID 20170427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516E187-1F7E-46C0-807F-29C86A1F0F8C}"/>
              </a:ext>
            </a:extLst>
          </p:cNvPr>
          <p:cNvSpPr txBox="1"/>
          <p:nvPr/>
        </p:nvSpPr>
        <p:spPr>
          <a:xfrm>
            <a:off x="5901619" y="3681186"/>
            <a:ext cx="34806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 err="1">
                <a:solidFill>
                  <a:srgbClr val="FF0000"/>
                </a:solidFill>
              </a:rPr>
              <a:t>Morson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rgbClr val="FF0000"/>
                </a:solidFill>
              </a:rPr>
              <a:t>音箱 </a:t>
            </a:r>
            <a:r>
              <a:rPr lang="en-US" altLang="zh-TW" dirty="0">
                <a:solidFill>
                  <a:srgbClr val="FF0000"/>
                </a:solidFill>
              </a:rPr>
              <a:t>ID </a:t>
            </a:r>
            <a:r>
              <a:rPr lang="zh-TW" altLang="en-US" dirty="0">
                <a:solidFill>
                  <a:srgbClr val="FF0000"/>
                </a:solidFill>
              </a:rPr>
              <a:t>拆解 </a:t>
            </a:r>
            <a:r>
              <a:rPr lang="en-US" altLang="zh-TW" dirty="0">
                <a:solidFill>
                  <a:srgbClr val="FF0000"/>
                </a:solidFill>
              </a:rPr>
              <a:t>20200222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8370145F-2CD2-4D0B-939F-69BDFEF98F22}"/>
              </a:ext>
            </a:extLst>
          </p:cNvPr>
          <p:cNvSpPr txBox="1"/>
          <p:nvPr/>
        </p:nvSpPr>
        <p:spPr>
          <a:xfrm>
            <a:off x="9264847" y="3865852"/>
            <a:ext cx="29271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 err="1">
                <a:solidFill>
                  <a:srgbClr val="FF0000"/>
                </a:solidFill>
              </a:rPr>
              <a:t>Morson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rgbClr val="FF0000"/>
                </a:solidFill>
              </a:rPr>
              <a:t>音箱 </a:t>
            </a:r>
            <a:r>
              <a:rPr lang="en-US" altLang="zh-TW" dirty="0">
                <a:solidFill>
                  <a:srgbClr val="FF0000"/>
                </a:solidFill>
              </a:rPr>
              <a:t>ID 20200222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527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538E724-BF44-4B5D-AFA6-EB8E8DE87A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143" y="1390144"/>
            <a:ext cx="8297433" cy="131463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5EC83581-0998-4A26-B43F-A01D6E83129D}"/>
              </a:ext>
            </a:extLst>
          </p:cNvPr>
          <p:cNvSpPr txBox="1"/>
          <p:nvPr/>
        </p:nvSpPr>
        <p:spPr>
          <a:xfrm>
            <a:off x="596348" y="2598291"/>
            <a:ext cx="33594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YS-100 </a:t>
            </a:r>
            <a:r>
              <a:rPr lang="zh-TW" altLang="en-US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手持數位無線麥克風</a:t>
            </a:r>
            <a:endParaRPr lang="en-US" altLang="zh-TW" b="1" i="0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zh-TW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YS-150 </a:t>
            </a:r>
            <a:r>
              <a:rPr lang="zh-TW" altLang="en-US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頸掛數位無線麥克風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1E34E2F7-FBB9-46D9-8D96-4BF50BAF5004}"/>
              </a:ext>
            </a:extLst>
          </p:cNvPr>
          <p:cNvSpPr txBox="1"/>
          <p:nvPr/>
        </p:nvSpPr>
        <p:spPr>
          <a:xfrm>
            <a:off x="4440307" y="2632286"/>
            <a:ext cx="30041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YS-200 </a:t>
            </a:r>
            <a:r>
              <a:rPr lang="zh-TW" altLang="en-US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智慧音頻主機</a:t>
            </a:r>
            <a:endParaRPr lang="en-US" altLang="zh-TW" b="1" i="0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zh-TW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YS-250 </a:t>
            </a:r>
            <a:r>
              <a:rPr lang="zh-TW" altLang="en-US" b="1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數位無線擴音音箱</a:t>
            </a:r>
          </a:p>
          <a:p>
            <a:endParaRPr lang="zh-TW" altLang="en-US" b="1" i="0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008E1DFE-AE02-4C17-9DE8-429C38B052CB}"/>
              </a:ext>
            </a:extLst>
          </p:cNvPr>
          <p:cNvSpPr txBox="1"/>
          <p:nvPr/>
        </p:nvSpPr>
        <p:spPr>
          <a:xfrm>
            <a:off x="2633870" y="1390144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zh-TW" altLang="en-US" dirty="0">
                <a:solidFill>
                  <a:srgbClr val="FF0000"/>
                </a:solidFill>
              </a:rPr>
              <a:t>發射端</a:t>
            </a:r>
            <a:r>
              <a:rPr lang="en-US" altLang="zh-TW" dirty="0">
                <a:solidFill>
                  <a:srgbClr val="FF0000"/>
                </a:solidFill>
              </a:rPr>
              <a:t>)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6565C09-EC9A-4ACB-8485-8146BE649106}"/>
              </a:ext>
            </a:extLst>
          </p:cNvPr>
          <p:cNvSpPr txBox="1"/>
          <p:nvPr/>
        </p:nvSpPr>
        <p:spPr>
          <a:xfrm>
            <a:off x="5696609" y="1390144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zh-TW" altLang="en-US" dirty="0">
                <a:solidFill>
                  <a:srgbClr val="FF0000"/>
                </a:solidFill>
              </a:rPr>
              <a:t>接收端</a:t>
            </a:r>
            <a:r>
              <a:rPr lang="en-US" altLang="zh-TW" dirty="0">
                <a:solidFill>
                  <a:srgbClr val="FF0000"/>
                </a:solidFill>
              </a:rPr>
              <a:t>)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189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4AA839FC-02AA-42B0-AC5C-E3B506096AAD}"/>
              </a:ext>
            </a:extLst>
          </p:cNvPr>
          <p:cNvSpPr txBox="1"/>
          <p:nvPr/>
        </p:nvSpPr>
        <p:spPr>
          <a:xfrm>
            <a:off x="385141" y="501570"/>
            <a:ext cx="519071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麥克風網罩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sz="1400" dirty="0">
                <a:solidFill>
                  <a:srgbClr val="777777"/>
                </a:solidFill>
                <a:latin typeface="Arial" panose="020B0604020202020204" pitchFamily="34" charset="0"/>
              </a:rPr>
              <a:t>網罩與機身一體 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人體工學設計機身 尺寸恰</a:t>
            </a:r>
            <a:r>
              <a:rPr lang="zh-TW" altLang="en-US" sz="1400" dirty="0">
                <a:solidFill>
                  <a:srgbClr val="777777"/>
                </a:solidFill>
                <a:latin typeface="Arial" panose="020B0604020202020204" pitchFamily="34" charset="0"/>
              </a:rPr>
              <a:t>符合男女手掌合握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 </a:t>
            </a:r>
            <a:endParaRPr lang="en-US" altLang="zh-TW" sz="14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2. 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海綿套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sz="1400" dirty="0">
                <a:solidFill>
                  <a:srgbClr val="777777"/>
                </a:solidFill>
                <a:latin typeface="Arial" panose="020B0604020202020204" pitchFamily="34" charset="0"/>
              </a:rPr>
              <a:t>海棉套嵌入式設計 </a:t>
            </a:r>
            <a:r>
              <a:rPr lang="en-US" altLang="zh-TW" sz="1400" dirty="0">
                <a:solidFill>
                  <a:srgbClr val="777777"/>
                </a:solidFill>
                <a:latin typeface="Arial" panose="020B0604020202020204" pitchFamily="34" charset="0"/>
              </a:rPr>
              <a:t>3D</a:t>
            </a:r>
            <a:r>
              <a:rPr lang="zh-TW" altLang="en-US" sz="1400" dirty="0">
                <a:solidFill>
                  <a:srgbClr val="777777"/>
                </a:solidFill>
                <a:latin typeface="Arial" panose="020B0604020202020204" pitchFamily="34" charset="0"/>
              </a:rPr>
              <a:t>立體造型外觀 海棉套內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置於網罩內可保持清潔 也可更換</a:t>
            </a:r>
          </a:p>
          <a:p>
            <a:pPr algn="l"/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3. 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電源鍵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/ 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功能鍵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大按鍵設計，簡易操作 集合開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關機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TW" altLang="en-US" sz="1400" dirty="0">
                <a:solidFill>
                  <a:srgbClr val="777777"/>
                </a:solidFill>
                <a:latin typeface="Arial" panose="020B0604020202020204" pitchFamily="34" charset="0"/>
              </a:rPr>
              <a:t>配對功能於一</a:t>
            </a:r>
            <a:endParaRPr lang="zh-TW" altLang="en-US" sz="14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4. LED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燈號顯示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LED 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清晰顯示方式，可輕易了解麥克風狀態。</a:t>
            </a:r>
          </a:p>
          <a:p>
            <a:pPr algn="l"/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5. 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音量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+ / 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音量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- :</a:t>
            </a:r>
          </a:p>
          <a:p>
            <a:pPr algn="l"/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符合人體工學設計 可遠程調控擴音音量</a:t>
            </a:r>
          </a:p>
          <a:p>
            <a:pPr algn="l"/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6. 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双吊繩孔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手腕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頸掛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) :</a:t>
            </a:r>
          </a:p>
          <a:p>
            <a:pPr algn="l"/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麥克風的底部與背面有兩組吊繩孔設計，可搭配短吊繩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手腕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、長吊繩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頸掛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，兼顧美觀與使用便利。</a:t>
            </a:r>
            <a:endParaRPr lang="en-US" altLang="zh-TW" sz="14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altLang="zh-TW" sz="1400" b="1" dirty="0">
                <a:latin typeface="Arial" panose="020B0604020202020204" pitchFamily="34" charset="0"/>
              </a:rPr>
              <a:t>7. USB </a:t>
            </a:r>
            <a:r>
              <a:rPr lang="zh-TW" altLang="en-US" sz="1400" b="1" dirty="0">
                <a:latin typeface="Arial" panose="020B0604020202020204" pitchFamily="34" charset="0"/>
              </a:rPr>
              <a:t>充電</a:t>
            </a:r>
            <a:endParaRPr lang="en-US" altLang="zh-TW" sz="1400" b="1" dirty="0">
              <a:latin typeface="Arial" panose="020B0604020202020204" pitchFamily="34" charset="0"/>
            </a:endParaRPr>
          </a:p>
          <a:p>
            <a:pPr algn="l"/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採用歐盟標準 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USB 5V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充電，內建鋰電池 輕巧 環保 壽命長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2D36F06-6181-404B-AD2F-067FC4061F9B}"/>
              </a:ext>
            </a:extLst>
          </p:cNvPr>
          <p:cNvSpPr txBox="1"/>
          <p:nvPr/>
        </p:nvSpPr>
        <p:spPr>
          <a:xfrm>
            <a:off x="5433391" y="358582"/>
            <a:ext cx="6174685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1600" b="1" i="0" cap="all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產品特色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自動連接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免對頻 開機後智慧搜尋，自動連結立即</a:t>
            </a:r>
            <a:r>
              <a:rPr lang="zh-TW" altLang="en-US" sz="1600" dirty="0">
                <a:solidFill>
                  <a:srgbClr val="383F48"/>
                </a:solidFill>
                <a:latin typeface="Arial" panose="020B0604020202020204" pitchFamily="34" charset="0"/>
              </a:rPr>
              <a:t>使用一對一連結 保證不串音</a:t>
            </a:r>
            <a:endParaRPr lang="zh-TW" altLang="en-US" sz="1600" b="0" i="0" dirty="0">
              <a:solidFill>
                <a:srgbClr val="383F48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功率調整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同手機的無線功率動態調整技術；省電 並維護麥克風的擴音品質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抗干擾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先進跳頻技術</a:t>
            </a:r>
            <a:r>
              <a:rPr lang="en-US" altLang="zh-TW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(FHSS)</a:t>
            </a:r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避免如 </a:t>
            </a:r>
            <a:r>
              <a:rPr lang="en-US" altLang="zh-TW" sz="1600" b="0" i="0" dirty="0" err="1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Wifi</a:t>
            </a:r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其他無線設備干擾</a:t>
            </a:r>
            <a:endParaRPr lang="en-US" altLang="zh-TW" sz="1600" b="0" i="0" dirty="0">
              <a:solidFill>
                <a:srgbClr val="383F48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智慧連結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可配對</a:t>
            </a:r>
            <a:r>
              <a:rPr lang="en-US" altLang="zh-TW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記憶多個設備 完全不需回工廠設定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環境回授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特殊麥克風收音設計，避免環境喇叭聲音的回授</a:t>
            </a:r>
            <a:endParaRPr lang="en-US" altLang="zh-TW" sz="1600" b="0" i="0" dirty="0">
              <a:solidFill>
                <a:srgbClr val="383F48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半導體技術開發設計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體積小 重量輕 壽命長 使用時數更長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產品設計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人體工學設計，以使用者便利與外觀為設計理念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重量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/ </a:t>
            </a: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外觀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en-US" altLang="zh-TW" sz="16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75g</a:t>
            </a:r>
            <a:r>
              <a:rPr lang="zh-TW" altLang="en-US" sz="16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，高度 </a:t>
            </a:r>
            <a:r>
              <a:rPr lang="en-US" altLang="zh-TW" sz="16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17cm</a:t>
            </a:r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；麥克風剛好一手掌握 男女適用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配掛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背面有兩組吊繩設計，可將吊繩掛在手腕或脖子上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距離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低功率隱藏式天線 </a:t>
            </a:r>
            <a:r>
              <a:rPr lang="zh-TW" altLang="en-US" sz="1600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距離</a:t>
            </a:r>
            <a:r>
              <a:rPr lang="en-US" altLang="zh-TW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25 </a:t>
            </a:r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公尺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使用時間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en-US" altLang="zh-TW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16 </a:t>
            </a:r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小時；長效鋰電池加電池保護晶片 壽命長 無記憶效應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3650B7F3-5CCA-41F0-B6E6-5EB192A9E9E1}"/>
              </a:ext>
            </a:extLst>
          </p:cNvPr>
          <p:cNvSpPr txBox="1"/>
          <p:nvPr/>
        </p:nvSpPr>
        <p:spPr>
          <a:xfrm>
            <a:off x="385141" y="173916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i="0" dirty="0">
                <a:effectLst/>
                <a:latin typeface="Arial" panose="020B0604020202020204" pitchFamily="34" charset="0"/>
              </a:rPr>
              <a:t>YS-100 </a:t>
            </a:r>
            <a:r>
              <a:rPr lang="zh-TW" altLang="en-US" b="1" i="0" dirty="0">
                <a:effectLst/>
                <a:latin typeface="Arial" panose="020B0604020202020204" pitchFamily="34" charset="0"/>
              </a:rPr>
              <a:t>手持無線麥克風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0001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30220622-5133-49C1-B70D-D9A27369F6CB}"/>
              </a:ext>
            </a:extLst>
          </p:cNvPr>
          <p:cNvSpPr txBox="1"/>
          <p:nvPr/>
        </p:nvSpPr>
        <p:spPr>
          <a:xfrm>
            <a:off x="534228" y="1386005"/>
            <a:ext cx="6097656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海綿套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 可水洗 隨時更換。</a:t>
            </a:r>
          </a:p>
          <a:p>
            <a:pPr algn="l"/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2.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 麥克風軟管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直徑 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0.11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公分軟管 不阻礙視線 可 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180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定位將麥克風定位至您最適合的位置</a:t>
            </a:r>
          </a:p>
          <a:p>
            <a:pPr algn="l"/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3.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 超輕量掛頸設計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頸掛配戴在脖子下緣 輕薄短小工學設計 如戴項鍊 無負擔</a:t>
            </a:r>
          </a:p>
          <a:p>
            <a:pPr algn="l"/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4. 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電源鍵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/ 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功能鍵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/ LED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燈號顯示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LED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清晰顯示 可輕易了解麥克風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工作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狀態</a:t>
            </a:r>
            <a:endParaRPr lang="en-US" altLang="zh-TW" dirty="0">
              <a:solidFill>
                <a:srgbClr val="777777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zh-TW" sz="1800" dirty="0">
                <a:latin typeface="Arial" panose="020B0604020202020204" pitchFamily="34" charset="0"/>
              </a:rPr>
              <a:t>5. USB </a:t>
            </a:r>
            <a:r>
              <a:rPr lang="zh-TW" altLang="en-US" sz="1800" dirty="0">
                <a:latin typeface="Arial" panose="020B0604020202020204" pitchFamily="34" charset="0"/>
              </a:rPr>
              <a:t>充電</a:t>
            </a:r>
            <a:endParaRPr lang="en-US" altLang="zh-TW" sz="1800" dirty="0">
              <a:latin typeface="Arial" panose="020B0604020202020204" pitchFamily="34" charset="0"/>
            </a:endParaRPr>
          </a:p>
          <a:p>
            <a:pPr algn="l"/>
            <a:r>
              <a:rPr lang="zh-TW" altLang="en-US" sz="18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採用歐盟標準 </a:t>
            </a:r>
            <a:r>
              <a:rPr lang="en-US" altLang="zh-TW" sz="18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USB 5V</a:t>
            </a:r>
            <a:r>
              <a:rPr lang="zh-TW" altLang="en-US" sz="18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充電，內建鋰電池 輕巧 環保 壽命長</a:t>
            </a:r>
          </a:p>
          <a:p>
            <a:pPr algn="l"/>
            <a:endParaRPr lang="zh-TW" altLang="en-US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br>
              <a:rPr lang="zh-TW" altLang="en-US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AB2ED294-8A76-4028-BBB6-B1D8862BEE72}"/>
              </a:ext>
            </a:extLst>
          </p:cNvPr>
          <p:cNvSpPr txBox="1"/>
          <p:nvPr/>
        </p:nvSpPr>
        <p:spPr>
          <a:xfrm>
            <a:off x="295689" y="373223"/>
            <a:ext cx="60976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b="1" i="0" dirty="0">
                <a:solidFill>
                  <a:srgbClr val="0068B7"/>
                </a:solidFill>
                <a:effectLst/>
                <a:latin typeface="Arial" panose="020B0604020202020204" pitchFamily="34" charset="0"/>
              </a:rPr>
              <a:t>YS-150 </a:t>
            </a:r>
            <a:r>
              <a:rPr lang="zh-TW" altLang="en-US" b="1" i="0" dirty="0">
                <a:solidFill>
                  <a:srgbClr val="0068B7"/>
                </a:solidFill>
                <a:effectLst/>
                <a:latin typeface="Arial" panose="020B0604020202020204" pitchFamily="34" charset="0"/>
              </a:rPr>
              <a:t>頸掛數位無線麥克風</a:t>
            </a:r>
          </a:p>
          <a:p>
            <a:pPr algn="ctr"/>
            <a:r>
              <a:rPr lang="zh-TW" altLang="en-US" b="1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全球獨創的頸掛</a:t>
            </a:r>
            <a:r>
              <a:rPr lang="zh-TW" altLang="en-US" b="1" dirty="0">
                <a:solidFill>
                  <a:srgbClr val="777777"/>
                </a:solidFill>
                <a:latin typeface="Arial" panose="020B0604020202020204" pitchFamily="34" charset="0"/>
              </a:rPr>
              <a:t>穿戴</a:t>
            </a:r>
            <a:r>
              <a:rPr lang="zh-TW" altLang="en-US" b="1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設計</a:t>
            </a:r>
            <a:endParaRPr lang="en-US" altLang="zh-TW" b="1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ctr"/>
            <a:r>
              <a:rPr lang="zh-TW" altLang="en-US" b="1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zh-TW" b="1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40g </a:t>
            </a:r>
            <a:r>
              <a:rPr lang="zh-TW" altLang="en-US" b="1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輕盈的人體工學機身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F9B994D-2176-45E8-BE1D-881EB46DCD60}"/>
              </a:ext>
            </a:extLst>
          </p:cNvPr>
          <p:cNvSpPr txBox="1"/>
          <p:nvPr/>
        </p:nvSpPr>
        <p:spPr>
          <a:xfrm>
            <a:off x="6393345" y="231267"/>
            <a:ext cx="60976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i="0" cap="all" dirty="0">
                <a:effectLst/>
                <a:latin typeface="Arial" panose="020B0604020202020204" pitchFamily="34" charset="0"/>
              </a:rPr>
              <a:t>產品特色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自動連接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免對頻 開機後智慧搜尋，自動連結立即</a:t>
            </a:r>
            <a:r>
              <a:rPr lang="zh-TW" altLang="en-US" sz="1800" dirty="0">
                <a:latin typeface="Arial" panose="020B0604020202020204" pitchFamily="34" charset="0"/>
              </a:rPr>
              <a:t>使用一對一連結 保證不串音</a:t>
            </a:r>
            <a:endParaRPr lang="zh-TW" altLang="en-US" sz="1800" b="0" i="0" dirty="0"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功率調整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同手機的無線功率動態調整技術；省電 並維護麥克風的擴音品質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抗干擾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先進跳頻技術</a:t>
            </a:r>
            <a:r>
              <a:rPr lang="en-US" altLang="zh-TW" sz="1800" b="0" i="0" dirty="0">
                <a:effectLst/>
                <a:latin typeface="Arial" panose="020B0604020202020204" pitchFamily="34" charset="0"/>
              </a:rPr>
              <a:t>(FHSS)</a:t>
            </a:r>
            <a:r>
              <a:rPr lang="zh-TW" altLang="en-US" sz="1800" b="0" i="0" dirty="0">
                <a:effectLst/>
                <a:latin typeface="Arial" panose="020B0604020202020204" pitchFamily="34" charset="0"/>
              </a:rPr>
              <a:t>避免如 </a:t>
            </a:r>
            <a:r>
              <a:rPr lang="en-US" altLang="zh-TW" sz="1800" b="0" i="0" dirty="0" err="1">
                <a:effectLst/>
                <a:latin typeface="Arial" panose="020B0604020202020204" pitchFamily="34" charset="0"/>
              </a:rPr>
              <a:t>Wifi</a:t>
            </a:r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其他無線設備干擾</a:t>
            </a:r>
            <a:endParaRPr lang="en-US" altLang="zh-TW" sz="1800" b="0" i="0" dirty="0"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智慧連結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可配對</a:t>
            </a:r>
            <a:r>
              <a:rPr lang="en-US" altLang="zh-TW" sz="1800" b="0" i="0" dirty="0">
                <a:effectLst/>
                <a:latin typeface="Arial" panose="020B0604020202020204" pitchFamily="34" charset="0"/>
              </a:rPr>
              <a:t>/</a:t>
            </a:r>
            <a:r>
              <a:rPr lang="zh-TW" altLang="en-US" sz="1800" b="0" i="0" dirty="0">
                <a:effectLst/>
                <a:latin typeface="Arial" panose="020B0604020202020204" pitchFamily="34" charset="0"/>
              </a:rPr>
              <a:t>記憶多個設備 完全不需回工廠設定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環境回授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800" b="0" i="0" dirty="0">
                <a:effectLst/>
                <a:latin typeface="Arial" panose="020B0604020202020204" pitchFamily="34" charset="0"/>
              </a:rPr>
              <a:t>特殊麥克風收音設計，避免環境喇叭聲音的回授</a:t>
            </a:r>
            <a:endParaRPr lang="en-US" altLang="zh-TW" sz="1800" b="0" i="0" dirty="0"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sz="1800" b="1" i="0" dirty="0">
                <a:effectLst/>
                <a:latin typeface="Arial" panose="020B0604020202020204" pitchFamily="34" charset="0"/>
              </a:rPr>
              <a:t>半導體技術開發設計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800" b="0" i="0" dirty="0">
                <a:effectLst/>
                <a:latin typeface="Arial" panose="020B0604020202020204" pitchFamily="34" charset="0"/>
              </a:rPr>
              <a:t>體積小 重量輕 壽命長 使用時數更長</a:t>
            </a:r>
          </a:p>
          <a:p>
            <a:pPr algn="l"/>
            <a:r>
              <a:rPr lang="zh-TW" altLang="en-US" b="1" i="0" dirty="0">
                <a:effectLst/>
                <a:latin typeface="Arial" panose="020B0604020202020204" pitchFamily="34" charset="0"/>
              </a:rPr>
              <a:t>產品設計 </a:t>
            </a:r>
            <a:r>
              <a:rPr lang="en-US" altLang="zh-TW" b="1" i="0" dirty="0"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dirty="0">
                <a:latin typeface="Arial" panose="020B0604020202020204" pitchFamily="34" charset="0"/>
              </a:rPr>
              <a:t>全球唯一以使用者便利與外觀為設計理念 人體工學設計穿戴式麥克風</a:t>
            </a:r>
            <a:endParaRPr lang="en-US" altLang="zh-TW" dirty="0">
              <a:latin typeface="Arial" panose="020B0604020202020204" pitchFamily="34" charset="0"/>
            </a:endParaRPr>
          </a:p>
          <a:p>
            <a:r>
              <a:rPr lang="zh-TW" altLang="en-US" b="1" i="0" dirty="0">
                <a:effectLst/>
                <a:latin typeface="Arial" panose="020B0604020202020204" pitchFamily="34" charset="0"/>
              </a:rPr>
              <a:t>重量 </a:t>
            </a:r>
            <a:r>
              <a:rPr lang="en-US" altLang="zh-TW" b="1" i="0" dirty="0"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dirty="0">
                <a:latin typeface="Arial" panose="020B0604020202020204" pitchFamily="34" charset="0"/>
              </a:rPr>
              <a:t>機身全部僅 </a:t>
            </a:r>
            <a:r>
              <a:rPr lang="en-US" altLang="zh-TW" b="0" i="0" dirty="0">
                <a:effectLst/>
                <a:latin typeface="Arial" panose="020B0604020202020204" pitchFamily="34" charset="0"/>
              </a:rPr>
              <a:t>40g</a:t>
            </a:r>
            <a:endParaRPr lang="zh-TW" altLang="en-US" b="0" i="0" dirty="0"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b="1" i="0" dirty="0">
                <a:effectLst/>
                <a:latin typeface="Arial" panose="020B0604020202020204" pitchFamily="34" charset="0"/>
              </a:rPr>
              <a:t>距離 </a:t>
            </a:r>
            <a:r>
              <a:rPr lang="en-US" altLang="zh-TW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b="0" i="0" dirty="0">
                <a:effectLst/>
                <a:latin typeface="Arial" panose="020B0604020202020204" pitchFamily="34" charset="0"/>
              </a:rPr>
              <a:t>低功率隱藏式天線  </a:t>
            </a:r>
            <a:r>
              <a:rPr lang="zh-TW" altLang="en-US" sz="1800" i="0" dirty="0">
                <a:effectLst/>
                <a:latin typeface="Arial" panose="020B0604020202020204" pitchFamily="34" charset="0"/>
              </a:rPr>
              <a:t>距離</a:t>
            </a:r>
            <a:r>
              <a:rPr lang="en-US" altLang="zh-TW" b="0" i="0" dirty="0">
                <a:effectLst/>
                <a:latin typeface="Arial" panose="020B0604020202020204" pitchFamily="34" charset="0"/>
              </a:rPr>
              <a:t>25 </a:t>
            </a:r>
            <a:r>
              <a:rPr lang="zh-TW" altLang="en-US" b="0" i="0" dirty="0">
                <a:effectLst/>
                <a:latin typeface="Arial" panose="020B0604020202020204" pitchFamily="34" charset="0"/>
              </a:rPr>
              <a:t>公尺</a:t>
            </a:r>
          </a:p>
          <a:p>
            <a:pPr algn="l"/>
            <a:r>
              <a:rPr lang="zh-TW" altLang="en-US" b="1" i="0" dirty="0">
                <a:effectLst/>
                <a:latin typeface="Arial" panose="020B0604020202020204" pitchFamily="34" charset="0"/>
              </a:rPr>
              <a:t>使用時間 </a:t>
            </a:r>
            <a:r>
              <a:rPr lang="en-US" altLang="zh-TW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en-US" altLang="zh-TW" b="0" i="0" dirty="0">
                <a:effectLst/>
                <a:latin typeface="Arial" panose="020B0604020202020204" pitchFamily="34" charset="0"/>
              </a:rPr>
              <a:t>13</a:t>
            </a:r>
            <a:r>
              <a:rPr lang="zh-TW" altLang="en-US" sz="18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小時；長效鋰電池加電池保護晶片 壽命長 無記憶效應</a:t>
            </a:r>
            <a:endParaRPr lang="zh-TW" altLang="en-US" b="0" i="0" dirty="0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158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4A09F410-492B-4E15-B6BF-E76C0B74F1A1}"/>
              </a:ext>
            </a:extLst>
          </p:cNvPr>
          <p:cNvSpPr txBox="1"/>
          <p:nvPr/>
        </p:nvSpPr>
        <p:spPr>
          <a:xfrm>
            <a:off x="206237" y="898699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b="1" i="0" dirty="0">
                <a:solidFill>
                  <a:srgbClr val="0068B7"/>
                </a:solidFill>
                <a:effectLst/>
                <a:latin typeface="Arial" panose="020B0604020202020204" pitchFamily="34" charset="0"/>
              </a:rPr>
              <a:t>YS-200 </a:t>
            </a:r>
            <a:r>
              <a:rPr lang="zh-TW" altLang="en-US" b="1" i="0" dirty="0">
                <a:solidFill>
                  <a:srgbClr val="0068B7"/>
                </a:solidFill>
                <a:effectLst/>
                <a:latin typeface="Arial" panose="020B0604020202020204" pitchFamily="34" charset="0"/>
              </a:rPr>
              <a:t>智慧音頻主機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DDC5CF61-FEE0-4934-9232-18A3970A8B27}"/>
              </a:ext>
            </a:extLst>
          </p:cNvPr>
          <p:cNvSpPr txBox="1"/>
          <p:nvPr/>
        </p:nvSpPr>
        <p:spPr>
          <a:xfrm>
            <a:off x="405020" y="2695522"/>
            <a:ext cx="609765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堅固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6.3mm 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插頭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插頭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可達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10,000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次插拔不損壞</a:t>
            </a:r>
            <a:endParaRPr lang="en-US" altLang="zh-TW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插頭分傳統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與特製 </a:t>
            </a: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L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型 可依設備環境選購</a:t>
            </a:r>
          </a:p>
          <a:p>
            <a:pPr algn="l"/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2. 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特殊線扣設計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兩端一體性的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線扣更強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化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產品強度 避免因拉扯損壞。</a:t>
            </a:r>
            <a:endParaRPr lang="en-US" altLang="zh-TW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3.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插頭與主機連接電纜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經由電纜線連結插頭與主機，讓主機使用時多了彈性 使產品更適應環境的需要</a:t>
            </a:r>
            <a:endParaRPr lang="en-US" altLang="zh-TW" dirty="0">
              <a:solidFill>
                <a:srgbClr val="777777"/>
              </a:solidFill>
              <a:latin typeface="Arial" panose="020B0604020202020204" pitchFamily="34" charset="0"/>
            </a:endParaRPr>
          </a:p>
          <a:p>
            <a:pPr algn="l"/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4.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 電源鍵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/ 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功能鍵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/ LED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燈號顯示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電源與功能鍵合而為一，以達輕薄短小目的、操作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簡單</a:t>
            </a:r>
            <a:b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</a:br>
            <a:r>
              <a:rPr lang="en-US" altLang="zh-TW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LED 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清晰顯示方式 可輕易了解麥克風狀態</a:t>
            </a:r>
          </a:p>
          <a:p>
            <a:pPr algn="l"/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5. 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一體成形</a:t>
            </a:r>
            <a:r>
              <a:rPr lang="zh-TW" altLang="en-US" b="1" dirty="0">
                <a:solidFill>
                  <a:srgbClr val="212529"/>
                </a:solidFill>
                <a:latin typeface="Arial" panose="020B0604020202020204" pitchFamily="34" charset="0"/>
              </a:rPr>
              <a:t> 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無</a:t>
            </a:r>
            <a:r>
              <a:rPr lang="zh-TW" altLang="en-US" b="1" dirty="0">
                <a:latin typeface="Arial" panose="020B0604020202020204" pitchFamily="34" charset="0"/>
              </a:rPr>
              <a:t>連</a:t>
            </a:r>
            <a:r>
              <a:rPr lang="zh-TW" altLang="en-US" b="1" i="0" dirty="0">
                <a:effectLst/>
                <a:latin typeface="Arial" panose="020B0604020202020204" pitchFamily="34" charset="0"/>
              </a:rPr>
              <a:t>接線</a:t>
            </a:r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設計 </a:t>
            </a:r>
            <a:r>
              <a:rPr lang="en-US" altLang="zh-TW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無額外的</a:t>
            </a:r>
            <a:r>
              <a:rPr lang="zh-TW" altLang="en-US" dirty="0">
                <a:solidFill>
                  <a:srgbClr val="777777"/>
                </a:solidFill>
                <a:latin typeface="Arial" panose="020B0604020202020204" pitchFamily="34" charset="0"/>
              </a:rPr>
              <a:t>連</a:t>
            </a:r>
            <a:r>
              <a:rPr lang="zh-TW" altLang="en-US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接線，避免接觸不良造成雜音。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9EC662A-FFC4-4D9A-B896-60850827D35A}"/>
              </a:ext>
            </a:extLst>
          </p:cNvPr>
          <p:cNvSpPr txBox="1"/>
          <p:nvPr/>
        </p:nvSpPr>
        <p:spPr>
          <a:xfrm>
            <a:off x="772768" y="1539701"/>
            <a:ext cx="33221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一機二用  多機共享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ECA9F84-C175-4589-8A9B-F9E65A78B97C}"/>
              </a:ext>
            </a:extLst>
          </p:cNvPr>
          <p:cNvSpPr txBox="1"/>
          <p:nvPr/>
        </p:nvSpPr>
        <p:spPr>
          <a:xfrm>
            <a:off x="3453848" y="135503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照舊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C159550-992B-4FF6-B079-71DDC8129C32}"/>
              </a:ext>
            </a:extLst>
          </p:cNvPr>
          <p:cNvSpPr txBox="1"/>
          <p:nvPr/>
        </p:nvSpPr>
        <p:spPr>
          <a:xfrm>
            <a:off x="5888107" y="554507"/>
            <a:ext cx="6097656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b="1" i="0" cap="all" dirty="0">
                <a:effectLst/>
                <a:latin typeface="Arial" panose="020B0604020202020204" pitchFamily="34" charset="0"/>
              </a:rPr>
              <a:t>產品特色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自動連接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免對頻 開機後智慧搜尋，自動連結立即</a:t>
            </a:r>
            <a:r>
              <a:rPr lang="zh-TW" altLang="en-US" sz="1800" dirty="0">
                <a:latin typeface="Arial" panose="020B0604020202020204" pitchFamily="34" charset="0"/>
              </a:rPr>
              <a:t>使用一對一連結 保證不串音</a:t>
            </a:r>
            <a:endParaRPr lang="zh-TW" altLang="en-US" sz="1800" b="0" i="0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功率調整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同手機的無線功率動態調整技術；省電 並維護麥克風的擴音品質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抗干擾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先進跳頻技術</a:t>
            </a:r>
            <a:r>
              <a:rPr lang="en-US" altLang="zh-TW" sz="1800" b="0" i="0" dirty="0">
                <a:effectLst/>
                <a:latin typeface="Arial" panose="020B0604020202020204" pitchFamily="34" charset="0"/>
              </a:rPr>
              <a:t>(FHSS)</a:t>
            </a:r>
            <a:r>
              <a:rPr lang="zh-TW" altLang="en-US" sz="1800" b="0" i="0" dirty="0">
                <a:effectLst/>
                <a:latin typeface="Arial" panose="020B0604020202020204" pitchFamily="34" charset="0"/>
              </a:rPr>
              <a:t>避免如 </a:t>
            </a:r>
            <a:r>
              <a:rPr lang="en-US" altLang="zh-TW" sz="1800" b="0" i="0" dirty="0" err="1">
                <a:effectLst/>
                <a:latin typeface="Arial" panose="020B0604020202020204" pitchFamily="34" charset="0"/>
              </a:rPr>
              <a:t>Wifi</a:t>
            </a:r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其他無線設備干擾</a:t>
            </a:r>
            <a:endParaRPr lang="en-US" altLang="zh-TW" sz="1800" b="0" i="0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sz="1800" b="0" i="0" dirty="0">
                <a:effectLst/>
                <a:latin typeface="Arial" panose="020B0604020202020204" pitchFamily="34" charset="0"/>
              </a:rPr>
              <a:t>手機藍牙</a:t>
            </a:r>
            <a:endParaRPr lang="en-US" altLang="zh-TW" sz="1800" b="0" i="0" dirty="0"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dirty="0">
                <a:latin typeface="Arial" panose="020B0604020202020204" pitchFamily="34" charset="0"/>
              </a:rPr>
              <a:t>可與手機配對連結 播放手機內語音素材  多媒體音樂</a:t>
            </a:r>
            <a:endParaRPr lang="en-US" altLang="zh-TW" sz="1800" b="0" i="0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智慧連結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800" b="0" i="0" dirty="0">
                <a:effectLst/>
                <a:latin typeface="Arial" panose="020B0604020202020204" pitchFamily="34" charset="0"/>
              </a:rPr>
              <a:t>可配對</a:t>
            </a:r>
            <a:r>
              <a:rPr lang="en-US" altLang="zh-TW" sz="1800" b="0" i="0" dirty="0">
                <a:effectLst/>
                <a:latin typeface="Arial" panose="020B0604020202020204" pitchFamily="34" charset="0"/>
              </a:rPr>
              <a:t>/</a:t>
            </a:r>
            <a:r>
              <a:rPr lang="zh-TW" altLang="en-US" sz="1800" b="0" i="0" dirty="0">
                <a:effectLst/>
                <a:latin typeface="Arial" panose="020B0604020202020204" pitchFamily="34" charset="0"/>
              </a:rPr>
              <a:t>記憶多個設備 完全不需回工廠設定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sz="1800" b="1" i="0" dirty="0">
                <a:effectLst/>
                <a:latin typeface="Arial" panose="020B0604020202020204" pitchFamily="34" charset="0"/>
              </a:rPr>
              <a:t> 半導體技術開發設計 </a:t>
            </a:r>
            <a:r>
              <a:rPr lang="en-US" altLang="zh-TW" sz="1800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800" b="0" i="0" dirty="0">
                <a:effectLst/>
                <a:latin typeface="Arial" panose="020B0604020202020204" pitchFamily="34" charset="0"/>
              </a:rPr>
              <a:t>體積小 重量輕 壽命長 使用時數更長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b="1" i="0" dirty="0">
                <a:effectLst/>
                <a:latin typeface="Arial" panose="020B0604020202020204" pitchFamily="34" charset="0"/>
              </a:rPr>
              <a:t> 獨家 </a:t>
            </a:r>
            <a:r>
              <a:rPr lang="en-US" altLang="zh-TW" b="1" i="0" dirty="0">
                <a:effectLst/>
                <a:latin typeface="Arial" panose="020B0604020202020204" pitchFamily="34" charset="0"/>
              </a:rPr>
              <a:t>L</a:t>
            </a:r>
            <a:r>
              <a:rPr lang="zh-TW" altLang="en-US" b="1" i="0" dirty="0">
                <a:effectLst/>
                <a:latin typeface="Arial" panose="020B0604020202020204" pitchFamily="34" charset="0"/>
              </a:rPr>
              <a:t>型 麥克風插頭 </a:t>
            </a:r>
            <a:r>
              <a:rPr lang="en-US" altLang="zh-TW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b="0" i="0" dirty="0">
                <a:effectLst/>
                <a:latin typeface="Arial" panose="020B0604020202020204" pitchFamily="34" charset="0"/>
              </a:rPr>
              <a:t>特製 </a:t>
            </a:r>
            <a:r>
              <a:rPr lang="en-US" altLang="zh-TW" b="0" i="0" dirty="0">
                <a:effectLst/>
                <a:latin typeface="Arial" panose="020B0604020202020204" pitchFamily="34" charset="0"/>
              </a:rPr>
              <a:t>L</a:t>
            </a:r>
            <a:r>
              <a:rPr lang="zh-TW" altLang="en-US" b="0" i="0" dirty="0">
                <a:effectLst/>
                <a:latin typeface="Arial" panose="020B0604020202020204" pitchFamily="34" charset="0"/>
              </a:rPr>
              <a:t>型麥克風插頭可完全避免傳統麥克風插頭突出易被撞擊問題。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b="1" i="0" dirty="0">
                <a:effectLst/>
                <a:latin typeface="Arial" panose="020B0604020202020204" pitchFamily="34" charset="0"/>
              </a:rPr>
              <a:t>重量 </a:t>
            </a:r>
            <a:r>
              <a:rPr lang="en-US" altLang="zh-TW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b="0" i="0" dirty="0">
                <a:effectLst/>
                <a:latin typeface="Arial" panose="020B0604020202020204" pitchFamily="34" charset="0"/>
              </a:rPr>
              <a:t>主機僅重 </a:t>
            </a:r>
            <a:r>
              <a:rPr lang="en-US" altLang="zh-TW" b="0" i="0" dirty="0">
                <a:effectLst/>
                <a:latin typeface="Arial" panose="020B0604020202020204" pitchFamily="34" charset="0"/>
              </a:rPr>
              <a:t>40g</a:t>
            </a:r>
            <a:endParaRPr lang="zh-TW" altLang="en-US" b="0" i="0" dirty="0">
              <a:effectLst/>
              <a:latin typeface="Arial" panose="020B0604020202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b="1" i="0" dirty="0">
                <a:effectLst/>
                <a:latin typeface="Arial" panose="020B0604020202020204" pitchFamily="34" charset="0"/>
              </a:rPr>
              <a:t>距離 </a:t>
            </a:r>
            <a:r>
              <a:rPr lang="en-US" altLang="zh-TW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b="0" i="0" dirty="0">
                <a:effectLst/>
                <a:latin typeface="Arial" panose="020B0604020202020204" pitchFamily="34" charset="0"/>
              </a:rPr>
              <a:t>低功率隱藏式天線  </a:t>
            </a:r>
            <a:r>
              <a:rPr lang="zh-TW" altLang="en-US" sz="1800" i="0" dirty="0">
                <a:effectLst/>
                <a:latin typeface="Arial" panose="020B0604020202020204" pitchFamily="34" charset="0"/>
              </a:rPr>
              <a:t>距離</a:t>
            </a:r>
            <a:r>
              <a:rPr lang="en-US" altLang="zh-TW" b="0" i="0" dirty="0">
                <a:effectLst/>
                <a:latin typeface="Arial" panose="020B0604020202020204" pitchFamily="34" charset="0"/>
              </a:rPr>
              <a:t>25 </a:t>
            </a:r>
            <a:r>
              <a:rPr lang="zh-TW" altLang="en-US" b="0" i="0" dirty="0">
                <a:effectLst/>
                <a:latin typeface="Arial" panose="020B0604020202020204" pitchFamily="34" charset="0"/>
              </a:rPr>
              <a:t>公尺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b="1" i="0" dirty="0">
                <a:effectLst/>
                <a:latin typeface="Arial" panose="020B0604020202020204" pitchFamily="34" charset="0"/>
              </a:rPr>
              <a:t>使用時間 </a:t>
            </a:r>
            <a:r>
              <a:rPr lang="en-US" altLang="zh-TW" b="1" i="0" dirty="0"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en-US" altLang="zh-TW" b="0" i="0" dirty="0">
                <a:effectLst/>
                <a:latin typeface="Arial" panose="020B0604020202020204" pitchFamily="34" charset="0"/>
              </a:rPr>
              <a:t>18</a:t>
            </a:r>
            <a:r>
              <a:rPr lang="zh-TW" altLang="en-US" sz="18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小時；長效鋰電池加電池保護晶片 壽命長 無記憶效應</a:t>
            </a:r>
            <a:endParaRPr lang="zh-TW" altLang="en-US" b="0" i="0" dirty="0">
              <a:effectLst/>
              <a:latin typeface="Arial" panose="020B0604020202020204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03CA88B-9FDA-4A3C-B614-366A23B8BB6B}"/>
              </a:ext>
            </a:extLst>
          </p:cNvPr>
          <p:cNvSpPr txBox="1"/>
          <p:nvPr/>
        </p:nvSpPr>
        <p:spPr>
          <a:xfrm>
            <a:off x="514351" y="2239186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</a:rPr>
              <a:t>1. </a:t>
            </a:r>
            <a:r>
              <a:rPr lang="zh-TW" altLang="en-US" dirty="0">
                <a:solidFill>
                  <a:srgbClr val="FF0000"/>
                </a:solidFill>
                <a:latin typeface="Arial" panose="020B0604020202020204" pitchFamily="34" charset="0"/>
              </a:rPr>
              <a:t>旁邊幫我加個 </a:t>
            </a:r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</a:rPr>
              <a:t>L</a:t>
            </a:r>
            <a:r>
              <a:rPr lang="zh-TW" altLang="en-US" dirty="0">
                <a:solidFill>
                  <a:srgbClr val="FF0000"/>
                </a:solidFill>
                <a:latin typeface="Arial" panose="020B0604020202020204" pitchFamily="34" charset="0"/>
              </a:rPr>
              <a:t>型插頭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698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515172BE-3FB1-4F3F-932C-D14CA632868B}"/>
              </a:ext>
            </a:extLst>
          </p:cNvPr>
          <p:cNvSpPr txBox="1"/>
          <p:nvPr/>
        </p:nvSpPr>
        <p:spPr>
          <a:xfrm>
            <a:off x="149500" y="219669"/>
            <a:ext cx="55949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TW" b="1" i="0" dirty="0">
                <a:solidFill>
                  <a:srgbClr val="0068B7"/>
                </a:solidFill>
                <a:effectLst/>
                <a:latin typeface="Arial" panose="020B0604020202020204" pitchFamily="34" charset="0"/>
              </a:rPr>
              <a:t>YS-250 </a:t>
            </a:r>
            <a:r>
              <a:rPr lang="zh-TW" altLang="en-US" b="1" i="0" dirty="0">
                <a:solidFill>
                  <a:srgbClr val="0068B7"/>
                </a:solidFill>
                <a:effectLst/>
                <a:latin typeface="Arial" panose="020B0604020202020204" pitchFamily="34" charset="0"/>
              </a:rPr>
              <a:t>數位無線擴音音箱</a:t>
            </a:r>
          </a:p>
          <a:p>
            <a:pPr algn="ctr"/>
            <a:r>
              <a:rPr lang="zh-TW" altLang="en-US" b="1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全世界第一款兼具手機藍牙播放與無線擴音的音箱</a:t>
            </a:r>
          </a:p>
          <a:p>
            <a:pPr algn="ctr"/>
            <a:r>
              <a:rPr lang="zh-TW" altLang="en-US" b="1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重量輕 音質清晰 自動對頻 可邊充邊用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398E712-92E4-42C7-9ADE-E6A70977E4D1}"/>
              </a:ext>
            </a:extLst>
          </p:cNvPr>
          <p:cNvSpPr txBox="1"/>
          <p:nvPr/>
        </p:nvSpPr>
        <p:spPr>
          <a:xfrm>
            <a:off x="149500" y="1222512"/>
            <a:ext cx="5594902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電量顯示按鍵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/ </a:t>
            </a: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顯示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LED :</a:t>
            </a:r>
          </a:p>
          <a:p>
            <a:pPr algn="l"/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四階 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LED 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電量顯示燈，讓您立即知道音箱</a:t>
            </a:r>
            <a:r>
              <a:rPr lang="zh-TW" altLang="en-US" sz="1600" dirty="0">
                <a:solidFill>
                  <a:srgbClr val="777777"/>
                </a:solidFill>
                <a:latin typeface="Arial" panose="020B0604020202020204" pitchFamily="34" charset="0"/>
              </a:rPr>
              <a:t>電量</a:t>
            </a:r>
            <a:endParaRPr lang="en-US" altLang="zh-TW" sz="1600" dirty="0">
              <a:solidFill>
                <a:srgbClr val="777777"/>
              </a:solidFill>
              <a:latin typeface="Arial" panose="020B0604020202020204" pitchFamily="34" charset="0"/>
            </a:endParaRPr>
          </a:p>
          <a:p>
            <a:pPr algn="l"/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高效鋰電池 無記憶效應 可以隨時充電 保持高</a:t>
            </a:r>
            <a:r>
              <a:rPr lang="zh-TW" altLang="en-US" sz="1600" dirty="0">
                <a:solidFill>
                  <a:srgbClr val="777777"/>
                </a:solidFill>
                <a:latin typeface="Arial" panose="020B0604020202020204" pitchFamily="34" charset="0"/>
              </a:rPr>
              <a:t>效率</a:t>
            </a:r>
            <a:endParaRPr lang="zh-TW" altLang="en-US" sz="16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2. </a:t>
            </a: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音量調整旋鈕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sz="1600" dirty="0">
                <a:solidFill>
                  <a:srgbClr val="777777"/>
                </a:solidFill>
                <a:latin typeface="Arial" panose="020B0604020202020204" pitchFamily="34" charset="0"/>
              </a:rPr>
              <a:t>旋紐手感佳大方 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清楚標示音量</a:t>
            </a:r>
            <a:endParaRPr lang="en-US" altLang="zh-TW" sz="1600" dirty="0">
              <a:solidFill>
                <a:srgbClr val="777777"/>
              </a:solidFill>
              <a:latin typeface="Arial" panose="020B0604020202020204" pitchFamily="34" charset="0"/>
            </a:endParaRPr>
          </a:p>
          <a:p>
            <a:r>
              <a:rPr lang="en-US" altLang="zh-TW" sz="1600" b="1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3. </a:t>
            </a: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開機鍵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開機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關機 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功能鍵按 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2 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秒。</a:t>
            </a:r>
            <a:b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</a:b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配對 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: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功能鍵按 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5 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秒。</a:t>
            </a:r>
          </a:p>
          <a:p>
            <a:pPr algn="l"/>
            <a:r>
              <a:rPr lang="en-US" altLang="zh-TW" sz="1600" b="1" dirty="0">
                <a:solidFill>
                  <a:srgbClr val="212529"/>
                </a:solidFill>
                <a:latin typeface="Arial" panose="020B0604020202020204" pitchFamily="34" charset="0"/>
              </a:rPr>
              <a:t>4. </a:t>
            </a: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連線指示燈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正常連線：藍燈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4 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秒閃一次。</a:t>
            </a:r>
            <a:b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</a:b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連線異常：藍燈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4 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秒閃二次。</a:t>
            </a:r>
            <a:b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</a:br>
            <a:r>
              <a:rPr lang="en-US" altLang="zh-TW" sz="1600" b="0" i="0" dirty="0">
                <a:effectLst/>
                <a:latin typeface="Arial" panose="020B0604020202020204" pitchFamily="34" charset="0"/>
              </a:rPr>
              <a:t>5. </a:t>
            </a: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充電指示燈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充電中：紅燈長亮</a:t>
            </a:r>
            <a:endParaRPr lang="en-US" altLang="zh-TW" sz="16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充電完成：藍燈長亮。</a:t>
            </a:r>
            <a:endParaRPr lang="en-US" altLang="zh-TW" sz="16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6.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USB </a:t>
            </a: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充電孔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採用國際標準 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USB 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電壓 </a:t>
            </a:r>
            <a:r>
              <a:rPr lang="zh-TW" altLang="en-US" sz="1600" dirty="0">
                <a:solidFill>
                  <a:srgbClr val="777777"/>
                </a:solidFill>
                <a:latin typeface="Arial" panose="020B0604020202020204" pitchFamily="34" charset="0"/>
              </a:rPr>
              <a:t>內建電動車等級高效鋰電池 充電器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為 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5V 1.2A (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安培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 輕巧 環保 壽命長</a:t>
            </a:r>
            <a:endParaRPr lang="en-US" altLang="zh-TW" sz="16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搭配特製</a:t>
            </a:r>
            <a:r>
              <a:rPr lang="en-US" altLang="zh-TW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Y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型充電線 可以同時充電麥克風與音箱</a:t>
            </a:r>
            <a:endParaRPr lang="en-US" altLang="zh-TW" sz="16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altLang="zh-TW" sz="1600" dirty="0">
                <a:solidFill>
                  <a:srgbClr val="777777"/>
                </a:solidFill>
                <a:latin typeface="Arial" panose="020B0604020202020204" pitchFamily="34" charset="0"/>
              </a:rPr>
              <a:t>7. </a:t>
            </a: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吊帶 </a:t>
            </a:r>
            <a:r>
              <a:rPr lang="en-US" altLang="zh-TW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sz="1600" dirty="0">
                <a:solidFill>
                  <a:srgbClr val="777777"/>
                </a:solidFill>
                <a:latin typeface="Arial" panose="020B0604020202020204" pitchFamily="34" charset="0"/>
              </a:rPr>
              <a:t>傳統鐵扣背帶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長期使用會會磨損音箱 我公司特開發類單眼相機</a:t>
            </a:r>
            <a:r>
              <a:rPr lang="zh-TW" altLang="en-US" sz="1600" dirty="0">
                <a:solidFill>
                  <a:srgbClr val="777777"/>
                </a:solidFill>
                <a:latin typeface="Arial" panose="020B0604020202020204" pitchFamily="34" charset="0"/>
              </a:rPr>
              <a:t>背帶 兼顧舒適性 現代感 易</a:t>
            </a:r>
            <a:r>
              <a:rPr lang="zh-TW" altLang="en-US" sz="16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背掛與音箱保護</a:t>
            </a:r>
            <a:endParaRPr lang="en-US" altLang="zh-TW" sz="16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  <a:p>
            <a:r>
              <a:rPr lang="en-US" altLang="zh-TW" sz="1600" dirty="0">
                <a:solidFill>
                  <a:srgbClr val="777777"/>
                </a:solidFill>
                <a:latin typeface="Arial" panose="020B0604020202020204" pitchFamily="34" charset="0"/>
              </a:rPr>
              <a:t>8.</a:t>
            </a:r>
            <a:r>
              <a:rPr lang="en-US" altLang="zh-TW" sz="1600" b="1" dirty="0">
                <a:solidFill>
                  <a:srgbClr val="212529"/>
                </a:solidFill>
                <a:latin typeface="Arial" panose="020B0604020202020204" pitchFamily="34" charset="0"/>
              </a:rPr>
              <a:t> (</a:t>
            </a:r>
            <a:r>
              <a:rPr lang="zh-TW" altLang="en-US" sz="1600" b="1" dirty="0">
                <a:solidFill>
                  <a:srgbClr val="212529"/>
                </a:solidFill>
                <a:latin typeface="Arial" panose="020B0604020202020204" pitchFamily="34" charset="0"/>
              </a:rPr>
              <a:t>專業版</a:t>
            </a:r>
            <a:r>
              <a:rPr lang="en-US" altLang="zh-TW" sz="1600" b="1" dirty="0">
                <a:solidFill>
                  <a:srgbClr val="212529"/>
                </a:solidFill>
                <a:latin typeface="Arial" panose="020B0604020202020204" pitchFamily="34" charset="0"/>
              </a:rPr>
              <a:t>)</a:t>
            </a:r>
            <a:r>
              <a:rPr lang="zh-TW" altLang="en-US" sz="16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有線麥克風 </a:t>
            </a:r>
            <a:endParaRPr lang="en-US" altLang="zh-TW" sz="1600" b="1" i="0" dirty="0">
              <a:solidFill>
                <a:srgbClr val="212529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sz="1600" b="1" dirty="0">
                <a:solidFill>
                  <a:srgbClr val="212529"/>
                </a:solidFill>
                <a:latin typeface="Arial" panose="020B0604020202020204" pitchFamily="34" charset="0"/>
              </a:rPr>
              <a:t>可與</a:t>
            </a:r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無線麥克風擴音混音共用；或同時有線講演搭配手機播放音樂</a:t>
            </a:r>
            <a:r>
              <a:rPr lang="en-US" altLang="zh-TW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zh-TW" altLang="en-US" sz="16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教材</a:t>
            </a:r>
            <a:endParaRPr lang="zh-TW" altLang="en-US" sz="1600" b="0" i="0" dirty="0">
              <a:solidFill>
                <a:srgbClr val="777777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13954DD-F2A5-496A-822D-F9BCABDE7AF0}"/>
              </a:ext>
            </a:extLst>
          </p:cNvPr>
          <p:cNvSpPr txBox="1"/>
          <p:nvPr/>
        </p:nvSpPr>
        <p:spPr>
          <a:xfrm>
            <a:off x="5486400" y="10234"/>
            <a:ext cx="6707256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TW" altLang="en-US" sz="1400" b="1" i="0" cap="all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產品特色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音質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藍牙立體聲 音質清晰 人聲原音重現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外觀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流線</a:t>
            </a:r>
            <a:r>
              <a:rPr lang="zh-TW" altLang="en-US" sz="1400" dirty="0">
                <a:solidFill>
                  <a:srgbClr val="383F48"/>
                </a:solidFill>
                <a:latin typeface="Arial" panose="020B0604020202020204" pitchFamily="34" charset="0"/>
              </a:rPr>
              <a:t>外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型 新潮外觀 體積小巧 可擺放使用 可以行動攜掛</a:t>
            </a:r>
            <a:endParaRPr lang="en-US" altLang="zh-TW" sz="1400" b="0" i="0" dirty="0">
              <a:solidFill>
                <a:srgbClr val="383F48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半導體技術開發設計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體積小 重量輕 壽命長 使用時數更長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手機無線技術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低幅射、免對頻、距離遠、設備間不干擾。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人體工學工業設計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以使用者習慣出發，輕巧舒適為目標，造型優雅 質感細緻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電池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電動車等級</a:t>
            </a:r>
            <a:r>
              <a:rPr lang="en-US" altLang="zh-TW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Panasonics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強效鋰電池 環保 </a:t>
            </a:r>
            <a:r>
              <a:rPr lang="en-US" altLang="zh-TW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USB 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充電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喇叭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稀有金屬 </a:t>
            </a:r>
            <a:r>
              <a:rPr lang="zh-TW" altLang="en-US" sz="1400" b="1" i="0" dirty="0">
                <a:solidFill>
                  <a:srgbClr val="28A745"/>
                </a:solidFill>
                <a:effectLst/>
                <a:latin typeface="Arial" panose="020B0604020202020204" pitchFamily="34" charset="0"/>
              </a:rPr>
              <a:t>釹鐵硼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 磁鐵喇叭積小 重量輕 效率高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 擴音功率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聲音宏亮 擴音範圍涵蓋 </a:t>
            </a:r>
            <a:r>
              <a:rPr lang="en-US" altLang="zh-TW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10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米平方標準教室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創新技術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功能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r>
              <a:rPr lang="zh-TW" altLang="en-US" sz="1400" b="1" dirty="0">
                <a:solidFill>
                  <a:srgbClr val="28A745"/>
                </a:solidFill>
                <a:latin typeface="Arial" panose="020B0604020202020204" pitchFamily="34" charset="0"/>
              </a:rPr>
              <a:t>一麥雙享 </a:t>
            </a:r>
            <a:r>
              <a:rPr lang="en-US" altLang="zh-TW" sz="1400" b="1" dirty="0">
                <a:solidFill>
                  <a:srgbClr val="28A745"/>
                </a:solidFill>
                <a:latin typeface="Arial" panose="020B0604020202020204" pitchFamily="34" charset="0"/>
              </a:rPr>
              <a:t>: 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一個麥克風 兩個音箱同步一起擴音</a:t>
            </a:r>
            <a:endParaRPr lang="en-US" altLang="zh-TW" sz="1400" b="0" i="0" dirty="0">
              <a:solidFill>
                <a:srgbClr val="383F48"/>
              </a:solidFill>
              <a:effectLst/>
              <a:latin typeface="Arial" panose="020B0604020202020204" pitchFamily="34" charset="0"/>
            </a:endParaRPr>
          </a:p>
          <a:p>
            <a:r>
              <a:rPr lang="zh-TW" altLang="en-US" sz="1400" b="1" dirty="0">
                <a:solidFill>
                  <a:srgbClr val="28A745"/>
                </a:solidFill>
                <a:latin typeface="Arial" panose="020B0604020202020204" pitchFamily="34" charset="0"/>
              </a:rPr>
              <a:t>邊充邊用</a:t>
            </a:r>
            <a:r>
              <a:rPr lang="zh-TW" altLang="en-US" sz="1400" dirty="0">
                <a:solidFill>
                  <a:srgbClr val="383F48"/>
                </a:solidFill>
                <a:latin typeface="Arial" panose="020B0604020202020204" pitchFamily="34" charset="0"/>
              </a:rPr>
              <a:t> </a:t>
            </a:r>
            <a:r>
              <a:rPr lang="en-US" altLang="zh-TW" sz="1400" dirty="0">
                <a:solidFill>
                  <a:srgbClr val="383F48"/>
                </a:solidFill>
                <a:latin typeface="Arial" panose="020B0604020202020204" pitchFamily="34" charset="0"/>
              </a:rPr>
              <a:t>:  </a:t>
            </a:r>
            <a:r>
              <a:rPr lang="zh-TW" altLang="en-US" sz="1400" dirty="0">
                <a:solidFill>
                  <a:srgbClr val="383F48"/>
                </a:solidFill>
                <a:latin typeface="Arial" panose="020B0604020202020204" pitchFamily="34" charset="0"/>
              </a:rPr>
              <a:t>電量低時 可邊</a:t>
            </a:r>
            <a:r>
              <a:rPr lang="en-US" altLang="zh-TW" sz="1400" dirty="0">
                <a:solidFill>
                  <a:srgbClr val="383F48"/>
                </a:solidFill>
                <a:latin typeface="Arial" panose="020B0604020202020204" pitchFamily="34" charset="0"/>
              </a:rPr>
              <a:t>USB</a:t>
            </a:r>
            <a:r>
              <a:rPr lang="zh-TW" altLang="en-US" sz="1400" dirty="0">
                <a:solidFill>
                  <a:srgbClr val="383F48"/>
                </a:solidFill>
                <a:latin typeface="Arial" panose="020B0604020202020204" pitchFamily="34" charset="0"/>
              </a:rPr>
              <a:t>充電邊使用擴音</a:t>
            </a:r>
            <a:endParaRPr lang="zh-TW" altLang="en-US" sz="1400" b="0" i="0" dirty="0">
              <a:solidFill>
                <a:srgbClr val="383F48"/>
              </a:solidFill>
              <a:effectLst/>
              <a:latin typeface="Arial" panose="020B0604020202020204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距離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低功率隱藏式天線  </a:t>
            </a:r>
            <a:r>
              <a:rPr lang="zh-TW" altLang="en-US" sz="1400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距離</a:t>
            </a:r>
            <a:r>
              <a:rPr lang="en-US" altLang="zh-TW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25 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公尺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電量顯示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en-US" altLang="zh-TW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4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段 </a:t>
            </a:r>
            <a:r>
              <a:rPr lang="en-US" altLang="zh-TW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LED 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電量顯示 簡單明瞭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有線麥克風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專業版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) 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音箱兼具無線擴音與有線麥克風混音共用；或是有線講演</a:t>
            </a:r>
            <a:r>
              <a:rPr lang="en-US" altLang="zh-TW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+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手機播放音樂</a:t>
            </a:r>
            <a:r>
              <a:rPr lang="en-US" altLang="zh-TW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教材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去麥克風回授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專業版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) 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針對有線麥克風另有特殊設計 避免近距離聲音回授 尖叫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全球獨家 </a:t>
            </a:r>
            <a:r>
              <a:rPr lang="en-US" altLang="zh-TW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zh-TW" altLang="en-US" sz="1400" b="0" i="0" dirty="0">
                <a:solidFill>
                  <a:srgbClr val="383F48"/>
                </a:solidFill>
                <a:effectLst/>
                <a:latin typeface="Arial" panose="020B0604020202020204" pitchFamily="34" charset="0"/>
              </a:rPr>
              <a:t>台灣設計 開發生產，</a:t>
            </a:r>
            <a:r>
              <a:rPr lang="zh-TW" altLang="en-US" sz="1400" b="1" i="0" dirty="0">
                <a:solidFill>
                  <a:srgbClr val="28A745"/>
                </a:solidFill>
                <a:effectLst/>
                <a:latin typeface="Arial" panose="020B0604020202020204" pitchFamily="34" charset="0"/>
              </a:rPr>
              <a:t>台灣首發 全球獨家</a:t>
            </a:r>
            <a:endParaRPr lang="en-US" altLang="zh-TW" sz="1400" b="1" i="0" dirty="0">
              <a:solidFill>
                <a:srgbClr val="212529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zh-TW" altLang="en-US" sz="1400" b="1" i="0" dirty="0">
                <a:solidFill>
                  <a:srgbClr val="212529"/>
                </a:solidFill>
                <a:effectLst/>
                <a:latin typeface="Arial" panose="020B0604020202020204" pitchFamily="34" charset="0"/>
              </a:rPr>
              <a:t>產品規格 ：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尺寸 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11.8 x 8.2 x 5.8 cm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重量 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299g 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（規格以實際產品為主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喇叭功率 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10W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擴音範圍 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7~8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米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無線連接距離 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25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公尺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直線</a:t>
            </a:r>
            <a:r>
              <a:rPr lang="en-US" altLang="zh-TW" sz="1400" b="0" i="0" dirty="0">
                <a:solidFill>
                  <a:srgbClr val="777777"/>
                </a:solidFill>
                <a:effectLst/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1C23DAC-6F22-4EA3-8864-4E2341ECBB62}"/>
              </a:ext>
            </a:extLst>
          </p:cNvPr>
          <p:cNvSpPr txBox="1"/>
          <p:nvPr/>
        </p:nvSpPr>
        <p:spPr>
          <a:xfrm>
            <a:off x="4303644" y="6268999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增加 </a:t>
            </a:r>
            <a:r>
              <a:rPr lang="en-US" altLang="zh-TW" dirty="0">
                <a:solidFill>
                  <a:srgbClr val="FF0000"/>
                </a:solidFill>
              </a:rPr>
              <a:t>8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9110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9539</TotalTime>
  <Words>3500</Words>
  <Application>Microsoft Office PowerPoint</Application>
  <PresentationFormat>寬螢幕</PresentationFormat>
  <Paragraphs>295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3" baseType="lpstr">
      <vt:lpstr>Microsoft JhengHei</vt:lpstr>
      <vt:lpstr>PMingLiU</vt:lpstr>
      <vt:lpstr>標楷體</vt:lpstr>
      <vt:lpstr>Arial</vt:lpstr>
      <vt:lpstr>Calibri</vt:lpstr>
      <vt:lpstr>Calibri Light</vt:lpstr>
      <vt:lpstr>Open Sans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lolun</dc:creator>
  <cp:lastModifiedBy>小白 Peter</cp:lastModifiedBy>
  <cp:revision>139</cp:revision>
  <dcterms:created xsi:type="dcterms:W3CDTF">2020-08-20T07:16:29Z</dcterms:created>
  <dcterms:modified xsi:type="dcterms:W3CDTF">2021-05-02T22:58:10Z</dcterms:modified>
</cp:coreProperties>
</file>

<file path=docProps/thumbnail.jpeg>
</file>